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2.jpg" ContentType="image/jpeg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3.jp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media/image9.jpg" ContentType="image/jpeg"/>
  <Override PartName="/ppt/notesSlides/notesSlide8.xml" ContentType="application/vnd.openxmlformats-officedocument.presentationml.notesSlide+xml"/>
  <Override PartName="/ppt/media/image12.jpg" ContentType="image/jpeg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media/image22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notesMasterIdLst>
    <p:notesMasterId r:id="rId15"/>
  </p:notesMasterIdLst>
  <p:sldIdLst>
    <p:sldId id="256" r:id="rId2"/>
    <p:sldId id="310" r:id="rId3"/>
    <p:sldId id="264" r:id="rId4"/>
    <p:sldId id="303" r:id="rId5"/>
    <p:sldId id="297" r:id="rId6"/>
    <p:sldId id="315" r:id="rId7"/>
    <p:sldId id="316" r:id="rId8"/>
    <p:sldId id="282" r:id="rId9"/>
    <p:sldId id="306" r:id="rId10"/>
    <p:sldId id="309" r:id="rId11"/>
    <p:sldId id="307" r:id="rId12"/>
    <p:sldId id="308" r:id="rId13"/>
    <p:sldId id="317" r:id="rId14"/>
  </p:sldIdLst>
  <p:sldSz cx="10693400" cy="7569200"/>
  <p:notesSz cx="10693400" cy="7569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0049"/>
    <a:srgbClr val="513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497" autoAdjust="0"/>
  </p:normalViewPr>
  <p:slideViewPr>
    <p:cSldViewPr>
      <p:cViewPr varScale="1">
        <p:scale>
          <a:sx n="91" d="100"/>
          <a:sy n="91" d="100"/>
        </p:scale>
        <p:origin x="126" y="96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Relationship Id="rId4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4" Type="http://schemas.openxmlformats.org/officeDocument/2006/relationships/image" Target="../media/image18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wmf"/><Relationship Id="rId1" Type="http://schemas.openxmlformats.org/officeDocument/2006/relationships/image" Target="../media/image20.wmf"/></Relationships>
</file>

<file path=ppt/media/image1.jpg>
</file>

<file path=ppt/media/image10.wmf>
</file>

<file path=ppt/media/image11.wmf>
</file>

<file path=ppt/media/image12.jpg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jpg>
</file>

<file path=ppt/media/image20.wmf>
</file>

<file path=ppt/media/image21.wmf>
</file>

<file path=ppt/media/image22.jpg>
</file>

<file path=ppt/media/image3.jpg>
</file>

<file path=ppt/media/image4.wmf>
</file>

<file path=ppt/media/image5.wmf>
</file>

<file path=ppt/media/image6.wmf>
</file>

<file path=ppt/media/image7.wmf>
</file>

<file path=ppt/media/image8.t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7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057900" y="0"/>
            <a:ext cx="4632325" cy="377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45E793-6C74-4C2D-B2AD-28E3E9D2ED82}" type="datetimeFigureOut">
              <a:rPr lang="en-GB" smtClean="0"/>
              <a:t>12/04/2016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41688" y="568325"/>
            <a:ext cx="4010025" cy="2838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69975" y="3595688"/>
            <a:ext cx="8553450" cy="34051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189788"/>
            <a:ext cx="4633913" cy="377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057900" y="7189788"/>
            <a:ext cx="4632325" cy="377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CE413E-476C-4069-9702-10D3EFA2AD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622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Prepare: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/imaging/ta02/Workshop</a:t>
            </a:r>
          </a:p>
          <a:p>
            <a:pPr marL="171450" indent="-171450">
              <a:buFontTx/>
              <a:buChar char="-"/>
            </a:pPr>
            <a:r>
              <a:rPr lang="en-GB" dirty="0" smtClean="0"/>
              <a:t>Wiki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825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7302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dirty="0" smtClean="0"/>
              <a:t>Line 11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49353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7000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579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lvl="1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764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lvl="1" indent="-228600">
              <a:buAutoNum type="arabicPeriod"/>
            </a:pPr>
            <a:r>
              <a:rPr lang="en-GB" dirty="0" smtClean="0"/>
              <a:t>Latest SPM12 is highly recommended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170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hu-HU" dirty="0" smtClean="0"/>
              <a:t>1. </a:t>
            </a:r>
            <a:r>
              <a:rPr lang="hu-HU" dirty="0" err="1" smtClean="0"/>
              <a:t>Diagnostics</a:t>
            </a:r>
            <a:r>
              <a:rPr lang="hu-HU" dirty="0" smtClean="0"/>
              <a:t> = QA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1016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 smtClean="0"/>
              <a:t>0.</a:t>
            </a:r>
            <a:r>
              <a:rPr lang="hu-HU" baseline="0" dirty="0" smtClean="0"/>
              <a:t>  Show!!!</a:t>
            </a:r>
            <a:r>
              <a:rPr lang="hu-HU" dirty="0" smtClean="0"/>
              <a:t> 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dirty="0" smtClean="0"/>
              <a:t>Specifies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i="1" dirty="0" err="1" smtClean="0"/>
              <a:t>aas_addsession</a:t>
            </a:r>
            <a:endParaRPr lang="en-GB" i="1" dirty="0" smtClean="0"/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i="1" dirty="0" err="1" smtClean="0"/>
              <a:t>aas_addsubject</a:t>
            </a:r>
            <a:endParaRPr lang="en-GB" i="1" dirty="0" smtClean="0"/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i="1" dirty="0" err="1" smtClean="0"/>
              <a:t>aas_addevent</a:t>
            </a:r>
            <a:endParaRPr lang="en-GB" i="1" dirty="0" smtClean="0"/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i="1" dirty="0" err="1" smtClean="0"/>
              <a:t>aas_addcontrast</a:t>
            </a:r>
            <a:endParaRPr lang="en-GB" i="1" dirty="0" smtClean="0"/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i="1" dirty="0" err="1" smtClean="0"/>
              <a:t>aa_doprocessing</a:t>
            </a:r>
            <a:r>
              <a:rPr lang="en-GB" i="1" dirty="0" smtClean="0"/>
              <a:t>: Heart of aa!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i="1" dirty="0" err="1" smtClean="0"/>
              <a:t>aa_report</a:t>
            </a:r>
            <a:endParaRPr lang="en-GB" i="1" dirty="0" smtClean="0"/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i="1" baseline="0" dirty="0" err="1" smtClean="0"/>
              <a:t>aas_garbagecollection</a:t>
            </a:r>
            <a:r>
              <a:rPr lang="en-GB" i="1" baseline="0" dirty="0" smtClean="0"/>
              <a:t>: Eliminates duplicates (encapsulation)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609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lvl="1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2659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lvl="1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9190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lvl="1" indent="-228600">
              <a:buAutoNum type="arabicPeriod"/>
            </a:pPr>
            <a:r>
              <a:rPr lang="en-GB" dirty="0" smtClean="0"/>
              <a:t>Show example!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dirty="0" smtClean="0"/>
              <a:t>You</a:t>
            </a:r>
            <a:r>
              <a:rPr lang="en-GB" baseline="0" dirty="0" smtClean="0"/>
              <a:t> can overwrite in UMS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baseline="0" dirty="0" smtClean="0"/>
              <a:t>Click!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baseline="0" dirty="0" smtClean="0"/>
              <a:t>Show example!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7170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hu-HU" dirty="0" smtClean="0"/>
              <a:t>1. </a:t>
            </a:r>
            <a:r>
              <a:rPr lang="hu-HU" dirty="0" err="1" smtClean="0"/>
              <a:t>Filename</a:t>
            </a:r>
            <a:r>
              <a:rPr lang="hu-HU" dirty="0" smtClean="0"/>
              <a:t> </a:t>
            </a:r>
            <a:r>
              <a:rPr lang="hu-HU" dirty="0" err="1" smtClean="0"/>
              <a:t>independent</a:t>
            </a:r>
            <a:r>
              <a:rPr lang="hu-HU" dirty="0" smtClean="0"/>
              <a:t>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13E-476C-4069-9702-10D3EFA2ADF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935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715185" y="4658831"/>
            <a:ext cx="9178502" cy="556328"/>
          </a:xfrm>
          <a:prstGeom prst="rect">
            <a:avLst/>
          </a:prstGeom>
        </p:spPr>
        <p:txBody>
          <a:bodyPr lIns="104351" tIns="52176" rIns="104351" bIns="52176"/>
          <a:lstStyle>
            <a:lvl1pPr marL="0" indent="0">
              <a:buNone/>
              <a:defRPr sz="2700" b="1">
                <a:solidFill>
                  <a:srgbClr val="920049"/>
                </a:solidFill>
              </a:defRPr>
            </a:lvl1pPr>
            <a:lvl2pPr marL="521757" indent="0">
              <a:buNone/>
              <a:defRPr/>
            </a:lvl2pPr>
          </a:lstStyle>
          <a:p>
            <a:pPr lvl="0"/>
            <a:r>
              <a:rPr lang="en-US" dirty="0" smtClean="0"/>
              <a:t>Author</a:t>
            </a:r>
            <a:endParaRPr lang="en-GB" dirty="0"/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5" hasCustomPrompt="1"/>
          </p:nvPr>
        </p:nvSpPr>
        <p:spPr>
          <a:xfrm>
            <a:off x="715185" y="5215159"/>
            <a:ext cx="9178502" cy="556328"/>
          </a:xfrm>
          <a:prstGeom prst="rect">
            <a:avLst/>
          </a:prstGeom>
        </p:spPr>
        <p:txBody>
          <a:bodyPr lIns="104351" tIns="52176" rIns="104351" bIns="52176"/>
          <a:lstStyle>
            <a:lvl1pPr marL="0" indent="0">
              <a:buNone/>
              <a:defRPr sz="2300" b="0">
                <a:solidFill>
                  <a:srgbClr val="513A35"/>
                </a:solidFill>
              </a:defRPr>
            </a:lvl1pPr>
            <a:lvl2pPr marL="521757" indent="0">
              <a:buNone/>
              <a:defRPr/>
            </a:lvl2pPr>
          </a:lstStyle>
          <a:p>
            <a:pPr lvl="0"/>
            <a:r>
              <a:rPr lang="en-US" dirty="0" smtClean="0"/>
              <a:t>Affiliation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sp>
        <p:nvSpPr>
          <p:cNvPr id="7" name="bk object 18"/>
          <p:cNvSpPr/>
          <p:nvPr/>
        </p:nvSpPr>
        <p:spPr>
          <a:xfrm>
            <a:off x="6710057" y="606551"/>
            <a:ext cx="2681477" cy="7985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34988" y="2446338"/>
            <a:ext cx="9623425" cy="1262062"/>
          </a:xfrm>
          <a:prstGeom prst="rect">
            <a:avLst/>
          </a:prstGeom>
        </p:spPr>
        <p:txBody>
          <a:bodyPr/>
          <a:lstStyle>
            <a:lvl1pPr marL="0" indent="0" algn="ctr" defTabSz="1043513" rtl="0" eaLnBrk="1" latinLnBrk="0" hangingPunct="1">
              <a:spcBef>
                <a:spcPct val="20000"/>
              </a:spcBef>
              <a:buFont typeface="Arial" pitchFamily="34" charset="0"/>
              <a:buNone/>
              <a:defRPr lang="en-GB" sz="3700" b="1" kern="1200" baseline="0" dirty="0">
                <a:solidFill>
                  <a:srgbClr val="513A35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76898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/>
          <p:cNvSpPr>
            <a:spLocks noGrp="1"/>
          </p:cNvSpPr>
          <p:nvPr>
            <p:ph type="title"/>
          </p:nvPr>
        </p:nvSpPr>
        <p:spPr>
          <a:xfrm>
            <a:off x="534670" y="303119"/>
            <a:ext cx="9624060" cy="620363"/>
          </a:xfrm>
          <a:prstGeom prst="rect">
            <a:avLst/>
          </a:prstGeom>
        </p:spPr>
        <p:txBody>
          <a:bodyPr lIns="104351" tIns="52176" rIns="104351" bIns="52176"/>
          <a:lstStyle>
            <a:lvl1pPr algn="l">
              <a:defRPr sz="3700" b="1">
                <a:solidFill>
                  <a:srgbClr val="513A35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9611963" cy="4609853"/>
          </a:xfrm>
          <a:prstGeom prst="rect">
            <a:avLst/>
          </a:prstGeom>
        </p:spPr>
        <p:txBody>
          <a:bodyPr lIns="104351" tIns="52176" rIns="104351" bIns="52176"/>
          <a:lstStyle>
            <a:lvl1pPr>
              <a:lnSpc>
                <a:spcPct val="114000"/>
              </a:lnSpc>
              <a:spcBef>
                <a:spcPts val="0"/>
              </a:spcBef>
              <a:defRPr sz="2100" b="1">
                <a:solidFill>
                  <a:srgbClr val="920049"/>
                </a:solidFill>
              </a:defRPr>
            </a:lvl1pPr>
            <a:lvl2pPr marL="847855" indent="-326098"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buFont typeface="Arial" pitchFamily="34" charset="0"/>
              <a:buChar char="•"/>
              <a:defRPr sz="2100" b="0">
                <a:solidFill>
                  <a:srgbClr val="513A35"/>
                </a:solidFill>
              </a:defRPr>
            </a:lvl2pPr>
            <a:lvl3pPr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defRPr sz="2100" b="0">
                <a:solidFill>
                  <a:srgbClr val="513A35"/>
                </a:solidFill>
              </a:defRPr>
            </a:lvl3pPr>
            <a:lvl4pPr marL="1826148" indent="-260878"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buFont typeface="Arial" pitchFamily="34" charset="0"/>
              <a:buChar char="•"/>
              <a:defRPr sz="2100" b="0">
                <a:solidFill>
                  <a:srgbClr val="513A35"/>
                </a:solidFill>
              </a:defRPr>
            </a:lvl4pPr>
            <a:lvl5pPr marL="2347905" indent="-260878"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buFont typeface="Arial" pitchFamily="34" charset="0"/>
              <a:buChar char="•"/>
              <a:defRPr sz="2100" b="0">
                <a:solidFill>
                  <a:srgbClr val="513A35"/>
                </a:solidFill>
              </a:defRPr>
            </a:lvl5pPr>
            <a:lvl6pPr>
              <a:buClr>
                <a:srgbClr val="920049"/>
              </a:buClr>
              <a:defRPr sz="2100">
                <a:solidFill>
                  <a:srgbClr val="513A35"/>
                </a:solidFill>
              </a:defRPr>
            </a:lvl6pPr>
            <a:lvl7pPr marL="3473440" indent="-342900">
              <a:buClr>
                <a:srgbClr val="920049"/>
              </a:buClr>
              <a:buFont typeface="Arial" panose="020B0604020202020204" pitchFamily="34" charset="0"/>
              <a:buChar char="•"/>
              <a:defRPr sz="2100">
                <a:solidFill>
                  <a:srgbClr val="513A35"/>
                </a:solidFill>
              </a:defRPr>
            </a:lvl7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30" name="Foliennummernplatzhalter 9"/>
          <p:cNvSpPr>
            <a:spLocks noGrp="1"/>
          </p:cNvSpPr>
          <p:nvPr>
            <p:ph type="sldNum" sz="quarter" idx="4"/>
          </p:nvPr>
        </p:nvSpPr>
        <p:spPr>
          <a:xfrm>
            <a:off x="7841827" y="7183732"/>
            <a:ext cx="2495127" cy="40299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91695F"/>
                </a:solidFill>
                <a:latin typeface="+mn-lt"/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547667" y="923374"/>
            <a:ext cx="9598069" cy="557177"/>
          </a:xfrm>
          <a:prstGeom prst="rect">
            <a:avLst/>
          </a:prstGeom>
        </p:spPr>
        <p:txBody>
          <a:bodyPr lIns="104351" tIns="52176" rIns="104351" bIns="52176"/>
          <a:lstStyle>
            <a:lvl1pPr marL="0" indent="0" algn="ctr">
              <a:buNone/>
              <a:defRPr sz="2300" b="1">
                <a:solidFill>
                  <a:srgbClr val="91695F"/>
                </a:solidFill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66444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/>
          <p:cNvSpPr>
            <a:spLocks noGrp="1"/>
          </p:cNvSpPr>
          <p:nvPr>
            <p:ph type="title"/>
          </p:nvPr>
        </p:nvSpPr>
        <p:spPr>
          <a:xfrm>
            <a:off x="534670" y="303119"/>
            <a:ext cx="9624060" cy="620363"/>
          </a:xfrm>
          <a:prstGeom prst="rect">
            <a:avLst/>
          </a:prstGeom>
        </p:spPr>
        <p:txBody>
          <a:bodyPr lIns="104351" tIns="52176" rIns="104351" bIns="52176"/>
          <a:lstStyle>
            <a:lvl1pPr algn="l">
              <a:defRPr sz="3700" b="1">
                <a:solidFill>
                  <a:srgbClr val="513A35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4727821" cy="4609853"/>
          </a:xfrm>
          <a:prstGeom prst="rect">
            <a:avLst/>
          </a:prstGeom>
        </p:spPr>
        <p:txBody>
          <a:bodyPr lIns="104351" tIns="52176" rIns="104351" bIns="52176"/>
          <a:lstStyle>
            <a:lvl1pPr>
              <a:lnSpc>
                <a:spcPct val="114000"/>
              </a:lnSpc>
              <a:spcBef>
                <a:spcPts val="0"/>
              </a:spcBef>
              <a:defRPr sz="2100" b="1">
                <a:solidFill>
                  <a:srgbClr val="920049"/>
                </a:solidFill>
              </a:defRPr>
            </a:lvl1pPr>
            <a:lvl2pPr marL="847855" indent="-326098"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buFont typeface="Arial" pitchFamily="34" charset="0"/>
              <a:buChar char="•"/>
              <a:defRPr sz="2100" b="0">
                <a:solidFill>
                  <a:srgbClr val="513A35"/>
                </a:solidFill>
              </a:defRPr>
            </a:lvl2pPr>
            <a:lvl3pPr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defRPr sz="2100" b="0">
                <a:solidFill>
                  <a:srgbClr val="513A35"/>
                </a:solidFill>
              </a:defRPr>
            </a:lvl3pPr>
            <a:lvl4pPr marL="1826148" indent="-260878"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buFont typeface="Arial" pitchFamily="34" charset="0"/>
              <a:buChar char="•"/>
              <a:defRPr sz="2100" b="0">
                <a:solidFill>
                  <a:srgbClr val="513A35"/>
                </a:solidFill>
              </a:defRPr>
            </a:lvl4pPr>
            <a:lvl5pPr marL="2347905" indent="-260878"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buFont typeface="Arial" pitchFamily="34" charset="0"/>
              <a:buChar char="•"/>
              <a:defRPr sz="2100" b="0">
                <a:solidFill>
                  <a:srgbClr val="513A35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6" name="Text Placeholder 28"/>
          <p:cNvSpPr>
            <a:spLocks noGrp="1"/>
          </p:cNvSpPr>
          <p:nvPr>
            <p:ph type="body" sz="quarter" idx="14"/>
          </p:nvPr>
        </p:nvSpPr>
        <p:spPr>
          <a:xfrm>
            <a:off x="5262490" y="1559286"/>
            <a:ext cx="4884143" cy="4609853"/>
          </a:xfrm>
          <a:prstGeom prst="rect">
            <a:avLst/>
          </a:prstGeom>
        </p:spPr>
        <p:txBody>
          <a:bodyPr lIns="104351" tIns="52176" rIns="104351" bIns="52176"/>
          <a:lstStyle>
            <a:lvl1pPr>
              <a:lnSpc>
                <a:spcPct val="114000"/>
              </a:lnSpc>
              <a:spcBef>
                <a:spcPts val="0"/>
              </a:spcBef>
              <a:defRPr sz="2100" b="1">
                <a:solidFill>
                  <a:srgbClr val="920049"/>
                </a:solidFill>
              </a:defRPr>
            </a:lvl1pPr>
            <a:lvl2pPr marL="847855" indent="-326098"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buFont typeface="Arial" pitchFamily="34" charset="0"/>
              <a:buChar char="•"/>
              <a:defRPr sz="2100" b="0">
                <a:solidFill>
                  <a:srgbClr val="513A35"/>
                </a:solidFill>
              </a:defRPr>
            </a:lvl2pPr>
            <a:lvl3pPr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defRPr sz="2100" b="0">
                <a:solidFill>
                  <a:srgbClr val="513A35"/>
                </a:solidFill>
              </a:defRPr>
            </a:lvl3pPr>
            <a:lvl4pPr marL="1826148" indent="-260878"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buFont typeface="Arial" pitchFamily="34" charset="0"/>
              <a:buChar char="•"/>
              <a:defRPr sz="2100" b="0">
                <a:solidFill>
                  <a:srgbClr val="513A35"/>
                </a:solidFill>
              </a:defRPr>
            </a:lvl4pPr>
            <a:lvl5pPr marL="2347905" indent="-260878">
              <a:lnSpc>
                <a:spcPct val="114000"/>
              </a:lnSpc>
              <a:spcBef>
                <a:spcPts val="0"/>
              </a:spcBef>
              <a:buClr>
                <a:srgbClr val="920049"/>
              </a:buClr>
              <a:buFont typeface="Arial" pitchFamily="34" charset="0"/>
              <a:buChar char="•"/>
              <a:defRPr sz="2100" b="0">
                <a:solidFill>
                  <a:srgbClr val="513A35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7" name="Foliennummernplatzhalter 9"/>
          <p:cNvSpPr>
            <a:spLocks noGrp="1"/>
          </p:cNvSpPr>
          <p:nvPr>
            <p:ph type="sldNum" sz="quarter" idx="4"/>
          </p:nvPr>
        </p:nvSpPr>
        <p:spPr>
          <a:xfrm>
            <a:off x="7841827" y="7183732"/>
            <a:ext cx="2495127" cy="40299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91695F"/>
                </a:solidFill>
                <a:latin typeface="+mn-lt"/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547667" y="923374"/>
            <a:ext cx="9598069" cy="557177"/>
          </a:xfrm>
          <a:prstGeom prst="rect">
            <a:avLst/>
          </a:prstGeom>
        </p:spPr>
        <p:txBody>
          <a:bodyPr lIns="104351" tIns="52176" rIns="104351" bIns="52176"/>
          <a:lstStyle>
            <a:lvl1pPr marL="0" indent="0" algn="ctr">
              <a:buNone/>
              <a:defRPr sz="2300" b="1">
                <a:solidFill>
                  <a:srgbClr val="91695F"/>
                </a:solidFill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250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6"/>
          <p:cNvSpPr>
            <a:spLocks noGrp="1"/>
          </p:cNvSpPr>
          <p:nvPr>
            <p:ph type="title"/>
          </p:nvPr>
        </p:nvSpPr>
        <p:spPr>
          <a:xfrm>
            <a:off x="534670" y="303119"/>
            <a:ext cx="9624060" cy="620363"/>
          </a:xfrm>
          <a:prstGeom prst="rect">
            <a:avLst/>
          </a:prstGeom>
        </p:spPr>
        <p:txBody>
          <a:bodyPr lIns="104351" tIns="52176" rIns="104351" bIns="52176"/>
          <a:lstStyle>
            <a:lvl1pPr algn="l">
              <a:defRPr sz="3700" b="1">
                <a:solidFill>
                  <a:srgbClr val="513A35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Foliennummernplatzhalter 9"/>
          <p:cNvSpPr>
            <a:spLocks noGrp="1"/>
          </p:cNvSpPr>
          <p:nvPr>
            <p:ph type="sldNum" sz="quarter" idx="4"/>
          </p:nvPr>
        </p:nvSpPr>
        <p:spPr>
          <a:xfrm>
            <a:off x="7841827" y="7183732"/>
            <a:ext cx="2495127" cy="40299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91695F"/>
                </a:solidFill>
                <a:latin typeface="+mn-lt"/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1861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0017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34988" y="2446338"/>
            <a:ext cx="9623425" cy="1262062"/>
          </a:xfrm>
          <a:prstGeom prst="rect">
            <a:avLst/>
          </a:prstGeom>
        </p:spPr>
        <p:txBody>
          <a:bodyPr/>
          <a:lstStyle>
            <a:lvl1pPr marL="0" indent="0" algn="ctr" defTabSz="1043513" rtl="0" eaLnBrk="1" latinLnBrk="0" hangingPunct="1">
              <a:spcBef>
                <a:spcPct val="20000"/>
              </a:spcBef>
              <a:buFont typeface="Arial" pitchFamily="34" charset="0"/>
              <a:buNone/>
              <a:defRPr lang="en-GB" sz="3200" b="1" kern="1200" baseline="0" dirty="0">
                <a:solidFill>
                  <a:srgbClr val="920049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9910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12"/>
          <p:cNvSpPr/>
          <p:nvPr/>
        </p:nvSpPr>
        <p:spPr>
          <a:xfrm>
            <a:off x="0" y="0"/>
            <a:ext cx="10693400" cy="149805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351" tIns="52176" rIns="104351" bIns="52176" rtlCol="0" anchor="ctr"/>
          <a:lstStyle/>
          <a:p>
            <a:pPr algn="ctr"/>
            <a:endParaRPr lang="en-GB">
              <a:solidFill>
                <a:schemeClr val="tx2"/>
              </a:solidFill>
            </a:endParaRPr>
          </a:p>
        </p:txBody>
      </p:sp>
      <p:sp>
        <p:nvSpPr>
          <p:cNvPr id="22" name="Foliennummernplatzhalter 9"/>
          <p:cNvSpPr>
            <a:spLocks noGrp="1"/>
          </p:cNvSpPr>
          <p:nvPr>
            <p:ph type="sldNum" sz="quarter" idx="4"/>
          </p:nvPr>
        </p:nvSpPr>
        <p:spPr>
          <a:xfrm>
            <a:off x="7841827" y="7183732"/>
            <a:ext cx="2495127" cy="402990"/>
          </a:xfrm>
          <a:prstGeom prst="rect">
            <a:avLst/>
          </a:prstGeom>
        </p:spPr>
        <p:txBody>
          <a:bodyPr lIns="104351" tIns="52176" rIns="104351" bIns="52176"/>
          <a:lstStyle>
            <a:lvl1pPr>
              <a:defRPr>
                <a:solidFill>
                  <a:srgbClr val="91695F"/>
                </a:solidFill>
                <a:latin typeface="+mn-lt"/>
              </a:defRPr>
            </a:lvl1pPr>
          </a:lstStyle>
          <a:p>
            <a:fld id="{B6F15528-21DE-4FAA-801E-634DDDAF4B2B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-42699" y="7196434"/>
            <a:ext cx="3386243" cy="402990"/>
          </a:xfrm>
          <a:prstGeom prst="rect">
            <a:avLst/>
          </a:prstGeom>
        </p:spPr>
        <p:txBody>
          <a:bodyPr lIns="104351" tIns="52176" rIns="104351" bIns="52176"/>
          <a:lstStyle>
            <a:lvl1pPr algn="ctr">
              <a:defRPr sz="1100" b="1">
                <a:solidFill>
                  <a:srgbClr val="91695F"/>
                </a:solidFill>
                <a:latin typeface="+mn-lt"/>
              </a:defRPr>
            </a:lvl1pPr>
          </a:lstStyle>
          <a:p>
            <a:r>
              <a:rPr lang="en-GB" dirty="0" smtClean="0"/>
              <a:t>MRC | Medical Research Council</a:t>
            </a:r>
            <a:endParaRPr lang="en-GB" dirty="0"/>
          </a:p>
        </p:txBody>
      </p:sp>
      <p:sp>
        <p:nvSpPr>
          <p:cNvPr id="9" name="bk object 16"/>
          <p:cNvSpPr/>
          <p:nvPr/>
        </p:nvSpPr>
        <p:spPr>
          <a:xfrm>
            <a:off x="356447" y="1479811"/>
            <a:ext cx="9980507" cy="0"/>
          </a:xfrm>
          <a:custGeom>
            <a:avLst/>
            <a:gdLst/>
            <a:ahLst/>
            <a:cxnLst/>
            <a:rect l="l" t="t" r="r" b="b"/>
            <a:pathLst>
              <a:path w="8534400">
                <a:moveTo>
                  <a:pt x="8534400" y="0"/>
                </a:moveTo>
                <a:lnTo>
                  <a:pt x="0" y="0"/>
                </a:lnTo>
              </a:path>
            </a:pathLst>
          </a:custGeom>
          <a:ln w="23367">
            <a:solidFill>
              <a:srgbClr val="91695F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06892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1043513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317" indent="-391317" algn="l" defTabSz="1043513" rtl="0" eaLnBrk="1" latinLnBrk="0" hangingPunct="1">
        <a:spcBef>
          <a:spcPct val="20000"/>
        </a:spcBef>
        <a:buFont typeface="Arial" pitchFamily="34" charset="0"/>
        <a:buChar char="•"/>
        <a:defRPr sz="3700" kern="1200">
          <a:solidFill>
            <a:schemeClr val="tx2"/>
          </a:solidFill>
          <a:latin typeface="+mn-lt"/>
          <a:ea typeface="+mn-ea"/>
          <a:cs typeface="+mn-cs"/>
        </a:defRPr>
      </a:lvl1pPr>
      <a:lvl2pPr marL="847855" indent="-326098" algn="l" defTabSz="1043513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accent4"/>
          </a:solidFill>
          <a:latin typeface="+mn-lt"/>
          <a:ea typeface="+mn-ea"/>
          <a:cs typeface="+mn-cs"/>
        </a:defRPr>
      </a:lvl2pPr>
      <a:lvl3pPr marL="1304392" indent="-260878" algn="l" defTabSz="1043513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826148" indent="-260878" algn="l" defTabSz="1043513" rtl="0" eaLnBrk="1" latinLnBrk="0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accent4"/>
          </a:solidFill>
          <a:latin typeface="+mn-lt"/>
          <a:ea typeface="+mn-ea"/>
          <a:cs typeface="+mn-cs"/>
        </a:defRPr>
      </a:lvl4pPr>
      <a:lvl5pPr marL="2347905" indent="-260878" algn="l" defTabSz="1043513" rtl="0" eaLnBrk="1" latinLnBrk="0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accent4"/>
          </a:solidFill>
          <a:latin typeface="+mn-lt"/>
          <a:ea typeface="+mn-ea"/>
          <a:cs typeface="+mn-cs"/>
        </a:defRPr>
      </a:lvl5pPr>
      <a:lvl6pPr marL="2869662" indent="-260878" algn="l" defTabSz="1043513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91418" indent="-260878" algn="l" defTabSz="1043513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3175" indent="-260878" algn="l" defTabSz="1043513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4931" indent="-260878" algn="l" defTabSz="1043513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4351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757" algn="l" defTabSz="104351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513" algn="l" defTabSz="104351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5270" algn="l" defTabSz="104351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7027" algn="l" defTabSz="104351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8783" algn="l" defTabSz="104351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30540" algn="l" defTabSz="104351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2296" algn="l" defTabSz="104351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4053" algn="l" defTabSz="1043513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0.bin"/><Relationship Id="rId11" Type="http://schemas.openxmlformats.org/officeDocument/2006/relationships/image" Target="../media/image18.wmf"/><Relationship Id="rId5" Type="http://schemas.openxmlformats.org/officeDocument/2006/relationships/image" Target="../media/image15.wmf"/><Relationship Id="rId10" Type="http://schemas.openxmlformats.org/officeDocument/2006/relationships/oleObject" Target="../embeddings/oleObject12.bin"/><Relationship Id="rId4" Type="http://schemas.openxmlformats.org/officeDocument/2006/relationships/oleObject" Target="../embeddings/oleObject9.bin"/><Relationship Id="rId9" Type="http://schemas.openxmlformats.org/officeDocument/2006/relationships/image" Target="../media/image17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3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1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20.wmf"/><Relationship Id="rId4" Type="http://schemas.openxmlformats.org/officeDocument/2006/relationships/oleObject" Target="../embeddings/oleObject14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automaticanalysis.org/" TargetMode="External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imaging.mrc-cbu.cam.ac.uk/imaging/AA" TargetMode="External"/><Relationship Id="rId5" Type="http://schemas.openxmlformats.org/officeDocument/2006/relationships/hyperlink" Target="https://github.com/rhodricusack/automaticanalysis/wiki" TargetMode="External"/><Relationship Id="rId4" Type="http://schemas.openxmlformats.org/officeDocument/2006/relationships/hyperlink" Target="https://github.com/rhodricusack/automaticanalysis/blob/v5-stable/README.md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hodricusack/automaticanalysis/wiki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imaging.mrc-cbu.cam.ac.uk/imaging/AA" TargetMode="External"/><Relationship Id="rId4" Type="http://schemas.openxmlformats.org/officeDocument/2006/relationships/hyperlink" Target="https://github.com/rhodricusack/automaticanalysis/blob/v5-stable/README.m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7.wmf"/><Relationship Id="rId5" Type="http://schemas.openxmlformats.org/officeDocument/2006/relationships/image" Target="../media/image4.w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6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5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13.wmf"/><Relationship Id="rId4" Type="http://schemas.openxmlformats.org/officeDocument/2006/relationships/oleObject" Target="../embeddings/oleObject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aa: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the standardised pipeline</a:t>
            </a:r>
            <a:br>
              <a:rPr lang="en-GB" dirty="0" smtClean="0"/>
            </a:br>
            <a:r>
              <a:rPr lang="en-GB" dirty="0" smtClean="0"/>
              <a:t>for </a:t>
            </a:r>
            <a:r>
              <a:rPr lang="en-GB" dirty="0"/>
              <a:t>analysing </a:t>
            </a:r>
            <a:r>
              <a:rPr lang="hu-HU" dirty="0" smtClean="0"/>
              <a:t>(</a:t>
            </a:r>
            <a:r>
              <a:rPr lang="en-GB" dirty="0" smtClean="0"/>
              <a:t>f</a:t>
            </a:r>
            <a:r>
              <a:rPr lang="hu-HU" dirty="0" smtClean="0"/>
              <a:t>)</a:t>
            </a:r>
            <a:r>
              <a:rPr lang="en-GB" dirty="0" smtClean="0"/>
              <a:t>MRI data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smtClean="0"/>
              <a:t>Tibor Auer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MRC Cognition and Brain Sciences Unit, Methods group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>
                <a:cs typeface="Verdana"/>
              </a:rPr>
              <a:t>Automatic analysis (aa)</a:t>
            </a:r>
            <a:endParaRPr dirty="0">
              <a:cs typeface="Verdan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10158730" cy="4609853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“Study” features:</a:t>
            </a:r>
            <a:r>
              <a:rPr lang="en-GB" dirty="0" smtClean="0">
                <a:solidFill>
                  <a:srgbClr val="513A35"/>
                </a:solidFill>
              </a:rPr>
              <a:t> Diagnostics</a:t>
            </a:r>
          </a:p>
          <a:p>
            <a:pPr lvl="1"/>
            <a:r>
              <a:rPr lang="en-GB" dirty="0" smtClean="0"/>
              <a:t>Between-subject summaries with descriptive stats to identify outliers</a:t>
            </a:r>
          </a:p>
          <a:p>
            <a:pPr lvl="2"/>
            <a:r>
              <a:rPr lang="en-GB" dirty="0" smtClean="0"/>
              <a:t>Motion correction</a:t>
            </a:r>
          </a:p>
          <a:p>
            <a:pPr lvl="2"/>
            <a:endParaRPr lang="en-GB" dirty="0" smtClean="0"/>
          </a:p>
          <a:p>
            <a:pPr lvl="2"/>
            <a:r>
              <a:rPr lang="en-GB" dirty="0" smtClean="0"/>
              <a:t>Registration (Normalisation)</a:t>
            </a:r>
          </a:p>
          <a:p>
            <a:pPr lvl="2"/>
            <a:endParaRPr lang="en-GB" dirty="0" smtClean="0"/>
          </a:p>
          <a:p>
            <a:pPr lvl="2"/>
            <a:r>
              <a:rPr lang="en-GB" dirty="0" smtClean="0"/>
              <a:t>First-level activations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Within-subject </a:t>
            </a:r>
            <a:r>
              <a:rPr lang="en-GB" dirty="0" smtClean="0"/>
              <a:t>summary to </a:t>
            </a:r>
            <a:r>
              <a:rPr lang="en-GB" dirty="0"/>
              <a:t>localize the erroneous stage</a:t>
            </a:r>
            <a:endParaRPr lang="en-GB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aa-</a:t>
            </a:r>
            <a:r>
              <a:rPr lang="en-GB" dirty="0" err="1"/>
              <a:t>natomy</a:t>
            </a:r>
            <a:endParaRPr lang="en-GB" dirty="0"/>
          </a:p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  <p:graphicFrame>
        <p:nvGraphicFramePr>
          <p:cNvPr id="11" name="Object 10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4455678"/>
              </p:ext>
            </p:extLst>
          </p:nvPr>
        </p:nvGraphicFramePr>
        <p:xfrm>
          <a:off x="8382400" y="2413000"/>
          <a:ext cx="1334286" cy="566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2" name="Packager Shell Object" showAsIcon="1" r:id="rId4" imgW="1614600" imgH="685440" progId="Package">
                  <p:embed/>
                </p:oleObj>
              </mc:Choice>
              <mc:Fallback>
                <p:oleObj name="Packager Shell Object" showAsIcon="1" r:id="rId4" imgW="161460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2400" y="2413000"/>
                        <a:ext cx="1334286" cy="566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3771135"/>
              </p:ext>
            </p:extLst>
          </p:nvPr>
        </p:nvGraphicFramePr>
        <p:xfrm>
          <a:off x="8471615" y="3149600"/>
          <a:ext cx="1155857" cy="566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3" name="Packager Shell Object" showAsIcon="1" r:id="rId6" imgW="1398240" imgH="685440" progId="Package">
                  <p:embed/>
                </p:oleObj>
              </mc:Choice>
              <mc:Fallback>
                <p:oleObj name="Packager Shell Object" showAsIcon="1" r:id="rId6" imgW="139824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471615" y="3149600"/>
                        <a:ext cx="1155857" cy="566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2049907"/>
              </p:ext>
            </p:extLst>
          </p:nvPr>
        </p:nvGraphicFramePr>
        <p:xfrm>
          <a:off x="8455871" y="3886200"/>
          <a:ext cx="1187345" cy="566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4" name="Packager Shell Object" showAsIcon="1" r:id="rId8" imgW="1436400" imgH="685440" progId="Package">
                  <p:embed/>
                </p:oleObj>
              </mc:Choice>
              <mc:Fallback>
                <p:oleObj name="Packager Shell Object" showAsIcon="1" r:id="rId8" imgW="143640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55871" y="3886200"/>
                        <a:ext cx="1187345" cy="566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6386265"/>
              </p:ext>
            </p:extLst>
          </p:nvPr>
        </p:nvGraphicFramePr>
        <p:xfrm>
          <a:off x="8466367" y="4622800"/>
          <a:ext cx="1166353" cy="566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5" name="Packager Shell Object" showAsIcon="1" r:id="rId10" imgW="1411200" imgH="685440" progId="Package">
                  <p:embed/>
                </p:oleObj>
              </mc:Choice>
              <mc:Fallback>
                <p:oleObj name="Packager Shell Object" showAsIcon="1" r:id="rId10" imgW="141120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466367" y="4622800"/>
                        <a:ext cx="1166353" cy="566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9840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>
                <a:cs typeface="Verdana"/>
              </a:rPr>
              <a:t>Automatic analysis (aa)</a:t>
            </a:r>
            <a:endParaRPr dirty="0">
              <a:cs typeface="Verdan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10158730" cy="4609853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“Large Study” features:</a:t>
            </a:r>
          </a:p>
          <a:p>
            <a:pPr lvl="1"/>
            <a:r>
              <a:rPr lang="en-GB" dirty="0" smtClean="0"/>
              <a:t>NiFTI-4D </a:t>
            </a:r>
            <a:r>
              <a:rPr lang="en-GB" dirty="0"/>
              <a:t>format also for SPM-based </a:t>
            </a:r>
            <a:r>
              <a:rPr lang="en-GB" dirty="0" smtClean="0"/>
              <a:t>modules (data maintenance)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Site-</a:t>
            </a:r>
            <a:r>
              <a:rPr lang="en-GB" dirty="0"/>
              <a:t>/study-specific configuration defaults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Multiple </a:t>
            </a:r>
            <a:r>
              <a:rPr lang="en-GB" dirty="0"/>
              <a:t>raw data (DICOM) </a:t>
            </a:r>
            <a:r>
              <a:rPr lang="en-GB" dirty="0" smtClean="0"/>
              <a:t>sources</a:t>
            </a:r>
            <a:r>
              <a:rPr lang="en-GB" baseline="30000" dirty="0" smtClean="0"/>
              <a:t>1</a:t>
            </a:r>
          </a:p>
          <a:p>
            <a:pPr lvl="1"/>
            <a:endParaRPr lang="en-GB" dirty="0" smtClean="0"/>
          </a:p>
          <a:p>
            <a:pPr lvl="1"/>
            <a:r>
              <a:rPr lang="en-GB" dirty="0"/>
              <a:t>Pipeline </a:t>
            </a:r>
            <a:r>
              <a:rPr lang="en-GB" dirty="0" smtClean="0"/>
              <a:t>connection: direct </a:t>
            </a:r>
            <a:r>
              <a:rPr lang="en-GB" dirty="0"/>
              <a:t>aa </a:t>
            </a:r>
            <a:r>
              <a:rPr lang="en-GB" dirty="0" smtClean="0"/>
              <a:t>streams from </a:t>
            </a:r>
            <a:r>
              <a:rPr lang="en-GB" dirty="0"/>
              <a:t>a common </a:t>
            </a:r>
            <a:r>
              <a:rPr lang="en-GB" dirty="0" smtClean="0"/>
              <a:t>pipeline</a:t>
            </a:r>
          </a:p>
          <a:p>
            <a:pPr lvl="2"/>
            <a:r>
              <a:rPr lang="en-GB" dirty="0" smtClean="0"/>
              <a:t>From </a:t>
            </a:r>
            <a:r>
              <a:rPr lang="en-GB" dirty="0"/>
              <a:t>remote repository to a local machine</a:t>
            </a:r>
          </a:p>
          <a:p>
            <a:pPr lvl="2"/>
            <a:r>
              <a:rPr lang="en-GB" dirty="0"/>
              <a:t>From multiple repository (to combine them locally)</a:t>
            </a:r>
          </a:p>
          <a:p>
            <a:pPr lvl="2"/>
            <a:r>
              <a:rPr lang="en-GB" dirty="0"/>
              <a:t>Can select only a subset of subjects and sessions</a:t>
            </a:r>
          </a:p>
          <a:p>
            <a:pPr lvl="2"/>
            <a:r>
              <a:rPr lang="en-GB" dirty="0" smtClean="0"/>
              <a:t>Keeps </a:t>
            </a:r>
            <a:r>
              <a:rPr lang="en-GB" dirty="0"/>
              <a:t>dependency: pipeline aware of source </a:t>
            </a:r>
            <a:r>
              <a:rPr lang="en-GB" dirty="0" smtClean="0"/>
              <a:t>changes</a:t>
            </a:r>
          </a:p>
          <a:p>
            <a:pPr lvl="2"/>
            <a:r>
              <a:rPr lang="en-GB" dirty="0" smtClean="0"/>
              <a:t>E.g.:</a:t>
            </a:r>
          </a:p>
          <a:p>
            <a:pPr lvl="3"/>
            <a:r>
              <a:rPr lang="en-GB" dirty="0" smtClean="0"/>
              <a:t>Multimodal study: separate pipelines for each modality </a:t>
            </a:r>
          </a:p>
          <a:p>
            <a:pPr lvl="3"/>
            <a:r>
              <a:rPr lang="en-GB" dirty="0" smtClean="0"/>
              <a:t>Complex study: </a:t>
            </a:r>
            <a:r>
              <a:rPr lang="en-GB" dirty="0"/>
              <a:t>c</a:t>
            </a:r>
            <a:r>
              <a:rPr lang="en-GB" dirty="0" smtClean="0"/>
              <a:t>ommon </a:t>
            </a:r>
            <a:r>
              <a:rPr lang="en-GB" dirty="0" err="1" smtClean="0"/>
              <a:t>preprocessing</a:t>
            </a:r>
            <a:r>
              <a:rPr lang="en-GB" dirty="0" smtClean="0"/>
              <a:t> pipeline</a:t>
            </a:r>
            <a:r>
              <a:rPr lang="hu-HU" dirty="0" smtClean="0"/>
              <a:t> + </a:t>
            </a:r>
            <a:r>
              <a:rPr lang="hu-HU" dirty="0" err="1" smtClean="0"/>
              <a:t>multiple</a:t>
            </a:r>
            <a:r>
              <a:rPr lang="hu-HU" dirty="0" smtClean="0"/>
              <a:t> </a:t>
            </a:r>
            <a:r>
              <a:rPr lang="hu-HU" dirty="0" err="1" smtClean="0"/>
              <a:t>models</a:t>
            </a:r>
            <a:endParaRPr lang="en-GB" dirty="0"/>
          </a:p>
          <a:p>
            <a:pPr lvl="3"/>
            <a:endParaRPr lang="en-GB" dirty="0"/>
          </a:p>
          <a:p>
            <a:pPr marL="521757" lvl="1" indent="0">
              <a:buNone/>
            </a:pPr>
            <a:endParaRPr lang="en-GB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aa-</a:t>
            </a:r>
            <a:r>
              <a:rPr lang="en-GB" dirty="0" err="1"/>
              <a:t>natomy</a:t>
            </a:r>
            <a:endParaRPr lang="en-GB" dirty="0"/>
          </a:p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4208815"/>
              </p:ext>
            </p:extLst>
          </p:nvPr>
        </p:nvGraphicFramePr>
        <p:xfrm>
          <a:off x="7858350" y="2641600"/>
          <a:ext cx="2441350" cy="5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1" name="Packager Shell Object" showAsIcon="1" r:id="rId4" imgW="2962080" imgH="685440" progId="Package">
                  <p:embed/>
                </p:oleObj>
              </mc:Choice>
              <mc:Fallback>
                <p:oleObj name="Packager Shell Object" showAsIcon="1" r:id="rId4" imgW="296208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58350" y="2641600"/>
                        <a:ext cx="2441350" cy="5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9054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>
                <a:cs typeface="Verdana"/>
              </a:rPr>
              <a:t>Automatic analysis (aa)</a:t>
            </a:r>
            <a:endParaRPr dirty="0">
              <a:cs typeface="Verdana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aa-</a:t>
            </a:r>
            <a:r>
              <a:rPr lang="en-GB" dirty="0" err="1"/>
              <a:t>natomy</a:t>
            </a:r>
            <a:endParaRPr lang="en-GB" dirty="0"/>
          </a:p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“Large Study” features:</a:t>
            </a:r>
          </a:p>
          <a:p>
            <a:pPr lvl="1"/>
            <a:r>
              <a:rPr lang="en-GB" dirty="0" smtClean="0"/>
              <a:t>Specification </a:t>
            </a:r>
            <a:r>
              <a:rPr lang="en-GB" dirty="0"/>
              <a:t>of </a:t>
            </a:r>
            <a:r>
              <a:rPr lang="en-GB" dirty="0" smtClean="0"/>
              <a:t>subjects, sessions </a:t>
            </a:r>
            <a:r>
              <a:rPr lang="en-GB" dirty="0"/>
              <a:t>and </a:t>
            </a:r>
            <a:r>
              <a:rPr lang="hu-HU" dirty="0" err="1" smtClean="0"/>
              <a:t>model</a:t>
            </a:r>
            <a:r>
              <a:rPr lang="en-GB" dirty="0" smtClean="0"/>
              <a:t> </a:t>
            </a:r>
            <a:r>
              <a:rPr lang="en-GB" dirty="0"/>
              <a:t>by means of a text </a:t>
            </a:r>
            <a:r>
              <a:rPr lang="en-GB" dirty="0" smtClean="0"/>
              <a:t>file</a:t>
            </a:r>
          </a:p>
          <a:p>
            <a:pPr lvl="2"/>
            <a:r>
              <a:rPr lang="en-GB" dirty="0" err="1" smtClean="0">
                <a:sym typeface="Wingdings" panose="05000000000000000000" pitchFamily="2" charset="2"/>
              </a:rPr>
              <a:t>Inputfile</a:t>
            </a:r>
            <a:r>
              <a:rPr lang="en-GB" dirty="0" smtClean="0">
                <a:sym typeface="Wingdings" panose="05000000000000000000" pitchFamily="2" charset="2"/>
              </a:rPr>
              <a:t> (</a:t>
            </a:r>
            <a:r>
              <a:rPr lang="en-GB" dirty="0" err="1" smtClean="0">
                <a:sym typeface="Wingdings" panose="05000000000000000000" pitchFamily="2" charset="2"/>
              </a:rPr>
              <a:t>sCSV</a:t>
            </a:r>
            <a:r>
              <a:rPr lang="en-GB" dirty="0" smtClean="0">
                <a:sym typeface="Wingdings" panose="05000000000000000000" pitchFamily="2" charset="2"/>
              </a:rPr>
              <a:t>): </a:t>
            </a:r>
            <a:r>
              <a:rPr lang="en-GB" dirty="0"/>
              <a:t>Subjects and </a:t>
            </a:r>
            <a:r>
              <a:rPr lang="en-GB" dirty="0" smtClean="0"/>
              <a:t>sessions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lvl="3"/>
            <a:r>
              <a:rPr lang="en-GB" dirty="0" smtClean="0"/>
              <a:t>One </a:t>
            </a:r>
            <a:r>
              <a:rPr lang="en-GB" dirty="0"/>
              <a:t>file for more analysis</a:t>
            </a:r>
          </a:p>
          <a:p>
            <a:pPr lvl="4"/>
            <a:r>
              <a:rPr lang="en-GB" dirty="0" smtClean="0"/>
              <a:t>Selected sessions</a:t>
            </a:r>
          </a:p>
          <a:p>
            <a:pPr lvl="4"/>
            <a:r>
              <a:rPr lang="en-GB" dirty="0" smtClean="0"/>
              <a:t>Easy to add more subjects without coding</a:t>
            </a:r>
            <a:endParaRPr lang="en-GB" dirty="0"/>
          </a:p>
          <a:p>
            <a:pPr lvl="1"/>
            <a:endParaRPr lang="en-GB" dirty="0"/>
          </a:p>
          <a:p>
            <a:pPr lvl="2"/>
            <a:r>
              <a:rPr lang="en-GB" dirty="0"/>
              <a:t>Reference Directory template for first-level </a:t>
            </a:r>
            <a:r>
              <a:rPr lang="en-GB" dirty="0" smtClean="0"/>
              <a:t>model (SPM-format)</a:t>
            </a:r>
            <a:endParaRPr lang="en-GB" dirty="0"/>
          </a:p>
          <a:p>
            <a:pPr lvl="3"/>
            <a:r>
              <a:rPr lang="en-GB" dirty="0" err="1" smtClean="0"/>
              <a:t>condition_vol_</a:t>
            </a:r>
            <a:r>
              <a:rPr lang="en-GB" i="1" dirty="0" err="1" smtClean="0"/>
              <a:t>ID-SessionName</a:t>
            </a:r>
            <a:r>
              <a:rPr lang="en-GB" dirty="0" err="1" smtClean="0"/>
              <a:t>.mat</a:t>
            </a:r>
            <a:endParaRPr lang="en-GB" dirty="0"/>
          </a:p>
          <a:p>
            <a:pPr lvl="2"/>
            <a:r>
              <a:rPr lang="en-GB" dirty="0"/>
              <a:t>E.g</a:t>
            </a:r>
            <a:r>
              <a:rPr lang="en-GB" dirty="0" smtClean="0"/>
              <a:t>.:</a:t>
            </a:r>
            <a:endParaRPr lang="en-GB" dirty="0"/>
          </a:p>
          <a:p>
            <a:pPr lvl="3"/>
            <a:r>
              <a:rPr lang="en-GB" sz="1600" i="1" dirty="0"/>
              <a:t>/</a:t>
            </a:r>
            <a:r>
              <a:rPr lang="en-GB" sz="1600" i="1" dirty="0" smtClean="0"/>
              <a:t>imaging/ta02/</a:t>
            </a:r>
            <a:r>
              <a:rPr lang="en-GB" sz="1600" i="1" dirty="0" err="1" smtClean="0"/>
              <a:t>ActionWords</a:t>
            </a:r>
            <a:r>
              <a:rPr lang="en-GB" sz="1600" i="1" dirty="0" smtClean="0"/>
              <a:t>/Analysis/E-Prime/S1/condition_vol_S1-Loc.mat</a:t>
            </a:r>
          </a:p>
          <a:p>
            <a:pPr marL="1565270" lvl="3" indent="0" algn="ctr">
              <a:buNone/>
            </a:pPr>
            <a:r>
              <a:rPr lang="en-GB" sz="1600" i="1" dirty="0" smtClean="0"/>
              <a:t>↓</a:t>
            </a:r>
          </a:p>
          <a:p>
            <a:pPr lvl="3"/>
            <a:r>
              <a:rPr lang="en-GB" sz="1600" i="1" dirty="0" err="1" smtClean="0"/>
              <a:t>referencedirectory_tmpl</a:t>
            </a:r>
            <a:r>
              <a:rPr lang="en-GB" sz="1600" i="1" dirty="0" smtClean="0"/>
              <a:t> </a:t>
            </a:r>
            <a:r>
              <a:rPr lang="en-GB" sz="1600" i="1" dirty="0"/>
              <a:t>= </a:t>
            </a:r>
            <a:r>
              <a:rPr lang="en-GB" sz="1600" i="1" dirty="0" smtClean="0"/>
              <a:t>/imaging/ta02/</a:t>
            </a:r>
            <a:r>
              <a:rPr lang="en-GB" sz="1600" i="1" dirty="0" err="1" smtClean="0"/>
              <a:t>ActionWords</a:t>
            </a:r>
            <a:r>
              <a:rPr lang="en-GB" sz="1600" i="1" smtClean="0"/>
              <a:t>/Analysis/E-Prime/*</a:t>
            </a:r>
            <a:endParaRPr lang="en-GB" sz="1600" i="1" dirty="0" smtClean="0"/>
          </a:p>
          <a:p>
            <a:pPr marL="2087027" lvl="4" indent="0">
              <a:buNone/>
            </a:pPr>
            <a:r>
              <a:rPr lang="en-GB" sz="1600" i="1" dirty="0" smtClean="0"/>
              <a:t>(“*” will be replaced with ID)</a:t>
            </a:r>
            <a:endParaRPr lang="en-GB" sz="1600" i="1" dirty="0"/>
          </a:p>
          <a:p>
            <a:pPr marL="1565270" lvl="3" indent="0">
              <a:buNone/>
            </a:pPr>
            <a:endParaRPr lang="en-GB" sz="1600" i="1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3596956"/>
              </p:ext>
            </p:extLst>
          </p:nvPr>
        </p:nvGraphicFramePr>
        <p:xfrm>
          <a:off x="9232900" y="2336800"/>
          <a:ext cx="587441" cy="5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6" name="Packager Shell Object" showAsIcon="1" r:id="rId4" imgW="712080" imgH="685440" progId="Package">
                  <p:embed/>
                </p:oleObj>
              </mc:Choice>
              <mc:Fallback>
                <p:oleObj name="Packager Shell Object" showAsIcon="1" r:id="rId4" imgW="71208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32900" y="2336800"/>
                        <a:ext cx="587441" cy="5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1594256"/>
              </p:ext>
            </p:extLst>
          </p:nvPr>
        </p:nvGraphicFramePr>
        <p:xfrm>
          <a:off x="9050370" y="5308600"/>
          <a:ext cx="9525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7" name="Packager Shell Object" showAsIcon="1" r:id="rId6" imgW="953280" imgH="685440" progId="Package">
                  <p:embed/>
                </p:oleObj>
              </mc:Choice>
              <mc:Fallback>
                <p:oleObj name="Packager Shell Object" showAsIcon="1" r:id="rId6" imgW="95328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050370" y="5308600"/>
                        <a:ext cx="9525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064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 smtClean="0">
                <a:latin typeface="+mn-lt"/>
                <a:ea typeface="Verdana" pitchFamily="34" charset="0"/>
                <a:cs typeface="Verdana" pitchFamily="34" charset="0"/>
              </a:rPr>
              <a:t>Info/Support</a:t>
            </a:r>
            <a:endParaRPr dirty="0"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10158730" cy="4609853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Website</a:t>
            </a:r>
            <a:r>
              <a:rPr lang="en-GB" dirty="0"/>
              <a:t>: </a:t>
            </a:r>
            <a:r>
              <a:rPr lang="en-GB" dirty="0">
                <a:solidFill>
                  <a:srgbClr val="513A35"/>
                </a:solidFill>
                <a:hlinkClick r:id="rId3"/>
              </a:rPr>
              <a:t>http://</a:t>
            </a:r>
            <a:r>
              <a:rPr lang="en-GB" dirty="0" smtClean="0">
                <a:solidFill>
                  <a:srgbClr val="513A35"/>
                </a:solidFill>
                <a:hlinkClick r:id="rId3"/>
              </a:rPr>
              <a:t>automaticanalysis.org</a:t>
            </a:r>
            <a:endParaRPr lang="en-GB" dirty="0" smtClean="0">
              <a:solidFill>
                <a:srgbClr val="513A35"/>
              </a:solidFill>
            </a:endParaRPr>
          </a:p>
          <a:p>
            <a:pPr marL="0" indent="0">
              <a:buNone/>
            </a:pPr>
            <a:r>
              <a:rPr lang="en-GB" dirty="0" smtClean="0"/>
              <a:t>GitHub</a:t>
            </a:r>
            <a:r>
              <a:rPr lang="en-GB" dirty="0"/>
              <a:t>: </a:t>
            </a:r>
            <a:r>
              <a:rPr lang="en-GB" dirty="0">
                <a:hlinkClick r:id="rId4"/>
              </a:rPr>
              <a:t>https://</a:t>
            </a:r>
            <a:r>
              <a:rPr lang="en-GB" dirty="0" smtClean="0">
                <a:hlinkClick r:id="rId4"/>
              </a:rPr>
              <a:t>github.com/rhodricusack/automaticanalysis/blob/v5-stable/README.md</a:t>
            </a:r>
            <a:endParaRPr lang="en-GB" dirty="0" smtClean="0"/>
          </a:p>
          <a:p>
            <a:pPr marL="0" indent="0">
              <a:buNone/>
            </a:pPr>
            <a:r>
              <a:rPr lang="en-GB" dirty="0" err="1" smtClean="0"/>
              <a:t>GitWiki</a:t>
            </a:r>
            <a:r>
              <a:rPr lang="en-GB" dirty="0" smtClean="0"/>
              <a:t>: </a:t>
            </a:r>
            <a:r>
              <a:rPr lang="en-GB" u="sng" dirty="0" smtClean="0">
                <a:solidFill>
                  <a:srgbClr val="513A35"/>
                </a:solidFill>
                <a:hlinkClick r:id="rId5"/>
              </a:rPr>
              <a:t>https</a:t>
            </a:r>
            <a:r>
              <a:rPr lang="en-GB" u="sng" dirty="0">
                <a:solidFill>
                  <a:srgbClr val="513A35"/>
                </a:solidFill>
                <a:hlinkClick r:id="rId5"/>
              </a:rPr>
              <a:t>://</a:t>
            </a:r>
            <a:r>
              <a:rPr lang="en-GB" u="sng" dirty="0" smtClean="0">
                <a:solidFill>
                  <a:srgbClr val="513A35"/>
                </a:solidFill>
                <a:hlinkClick r:id="rId5"/>
              </a:rPr>
              <a:t>github.com/rhodricusack/automaticanalysis/wiki</a:t>
            </a:r>
            <a:endParaRPr lang="en-GB" u="sng" dirty="0">
              <a:solidFill>
                <a:srgbClr val="513A35"/>
              </a:solidFill>
            </a:endParaRPr>
          </a:p>
          <a:p>
            <a:pPr marL="0" indent="0">
              <a:buNone/>
            </a:pPr>
            <a:r>
              <a:rPr lang="en-GB" dirty="0" smtClean="0"/>
              <a:t>Our </a:t>
            </a:r>
            <a:r>
              <a:rPr lang="en-GB" dirty="0"/>
              <a:t>Wiki:</a:t>
            </a:r>
            <a:r>
              <a:rPr lang="en-GB" dirty="0">
                <a:solidFill>
                  <a:srgbClr val="513A35"/>
                </a:solidFill>
              </a:rPr>
              <a:t> </a:t>
            </a:r>
            <a:r>
              <a:rPr lang="en-GB" u="sng" dirty="0">
                <a:solidFill>
                  <a:srgbClr val="513A35"/>
                </a:solidFill>
                <a:hlinkClick r:id="rId6"/>
              </a:rPr>
              <a:t>http://</a:t>
            </a:r>
            <a:r>
              <a:rPr lang="en-GB" u="sng" dirty="0" smtClean="0">
                <a:solidFill>
                  <a:srgbClr val="513A35"/>
                </a:solidFill>
                <a:hlinkClick r:id="rId6"/>
              </a:rPr>
              <a:t>imaging.mrc-cbu.cam.ac.uk/imaging/AA</a:t>
            </a:r>
            <a:endParaRPr lang="en-GB" baseline="30000" dirty="0">
              <a:solidFill>
                <a:srgbClr val="513A35"/>
              </a:solidFill>
            </a:endParaRPr>
          </a:p>
          <a:p>
            <a:endParaRPr lang="en-GB" dirty="0"/>
          </a:p>
          <a:p>
            <a:pPr marL="0" indent="0">
              <a:buNone/>
            </a:pPr>
            <a:r>
              <a:rPr lang="en-GB" dirty="0" err="1" smtClean="0"/>
              <a:t>M</a:t>
            </a:r>
            <a:r>
              <a:rPr lang="en-GB" dirty="0" err="1" smtClean="0">
                <a:solidFill>
                  <a:srgbClr val="513A35"/>
                </a:solidFill>
              </a:rPr>
              <a:t>aa</a:t>
            </a:r>
            <a:r>
              <a:rPr lang="en-GB" dirty="0" err="1" smtClean="0"/>
              <a:t>sters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376" y="4013200"/>
            <a:ext cx="6770648" cy="29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79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 smtClean="0">
                <a:cs typeface="Verdana"/>
              </a:rPr>
              <a:t>Challenge</a:t>
            </a:r>
            <a:endParaRPr dirty="0">
              <a:cs typeface="Verdan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4669" y="1557546"/>
            <a:ext cx="5650231" cy="5808454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Increasingly large cohort sizes</a:t>
            </a:r>
          </a:p>
          <a:p>
            <a:pPr lvl="1"/>
            <a:r>
              <a:rPr lang="en-GB" dirty="0" smtClean="0"/>
              <a:t>2004: &lt;10</a:t>
            </a:r>
          </a:p>
          <a:p>
            <a:pPr lvl="1"/>
            <a:r>
              <a:rPr lang="en-GB" dirty="0" smtClean="0"/>
              <a:t>2014: hundreds</a:t>
            </a:r>
          </a:p>
          <a:p>
            <a:pPr lvl="1"/>
            <a:endParaRPr lang="hu-HU" dirty="0" smtClean="0"/>
          </a:p>
          <a:p>
            <a:pPr marL="0" indent="0">
              <a:buNone/>
            </a:pPr>
            <a:r>
              <a:rPr lang="en-GB" dirty="0" smtClean="0"/>
              <a:t>Multimodality: fMRI, DWI, anatomy(T1, T2), MTI</a:t>
            </a:r>
          </a:p>
          <a:p>
            <a:pPr lvl="1"/>
            <a:r>
              <a:rPr lang="en-GB" dirty="0" smtClean="0"/>
              <a:t>Offers a more integrated view of the brain</a:t>
            </a:r>
          </a:p>
          <a:p>
            <a:pPr lvl="1"/>
            <a:r>
              <a:rPr lang="en-GB" dirty="0" smtClean="0"/>
              <a:t>Requires integration of different methods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 algn="ctr">
              <a:buNone/>
            </a:pPr>
            <a:r>
              <a:rPr lang="en-GB" dirty="0" smtClean="0">
                <a:latin typeface="Calibri" panose="020F0502020204030204" pitchFamily="34" charset="0"/>
              </a:rPr>
              <a:t>↓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Issues:</a:t>
            </a:r>
          </a:p>
          <a:p>
            <a:pPr lvl="1"/>
            <a:r>
              <a:rPr lang="en-GB" dirty="0" smtClean="0"/>
              <a:t>Difficult integration of methods</a:t>
            </a:r>
          </a:p>
          <a:p>
            <a:pPr lvl="1"/>
            <a:r>
              <a:rPr lang="en-GB" dirty="0" smtClean="0"/>
              <a:t>Difficult documentation </a:t>
            </a:r>
            <a:r>
              <a:rPr lang="en-GB" dirty="0" smtClean="0">
                <a:sym typeface="Wingdings" panose="05000000000000000000" pitchFamily="2" charset="2"/>
              </a:rPr>
              <a:t> Reproducibility</a:t>
            </a:r>
            <a:endParaRPr lang="en-GB" dirty="0" smtClean="0"/>
          </a:p>
          <a:p>
            <a:pPr lvl="1"/>
            <a:r>
              <a:rPr lang="en-GB" dirty="0" smtClean="0"/>
              <a:t>Increased risk of human error</a:t>
            </a:r>
          </a:p>
          <a:p>
            <a:pPr lvl="1"/>
            <a:r>
              <a:rPr lang="en-GB" dirty="0" smtClean="0"/>
              <a:t>Harder to detect errors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73"/>
          <a:stretch/>
        </p:blipFill>
        <p:spPr>
          <a:xfrm>
            <a:off x="6575425" y="1651000"/>
            <a:ext cx="3800475" cy="5715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930581" y="6548651"/>
            <a:ext cx="163531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100" dirty="0">
                <a:solidFill>
                  <a:srgbClr val="513A35"/>
                </a:solidFill>
                <a:sym typeface="Wingdings" panose="05000000000000000000" pitchFamily="2" charset="2"/>
              </a:rPr>
              <a:t>Transparency</a:t>
            </a:r>
            <a:endParaRPr lang="en-GB" sz="2100" dirty="0">
              <a:solidFill>
                <a:srgbClr val="513A35"/>
              </a:solidFill>
            </a:endParaRPr>
          </a:p>
        </p:txBody>
      </p:sp>
      <p:sp>
        <p:nvSpPr>
          <p:cNvPr id="7" name="Right Brace 6"/>
          <p:cNvSpPr/>
          <p:nvPr/>
        </p:nvSpPr>
        <p:spPr>
          <a:xfrm>
            <a:off x="4737100" y="6451600"/>
            <a:ext cx="193481" cy="609600"/>
          </a:xfrm>
          <a:prstGeom prst="rightBrace">
            <a:avLst/>
          </a:prstGeom>
          <a:ln w="28575">
            <a:solidFill>
              <a:srgbClr val="920049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964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 smtClean="0">
                <a:cs typeface="Verdana"/>
              </a:rPr>
              <a:t>Solution – Automatic analysis (aa)</a:t>
            </a:r>
            <a:endParaRPr dirty="0">
              <a:cs typeface="Verdan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9841230" cy="460985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Description</a:t>
            </a:r>
          </a:p>
          <a:p>
            <a:pPr lvl="1"/>
            <a:r>
              <a:rPr lang="en-GB" dirty="0"/>
              <a:t>A pipeline system for neuroimaging written in </a:t>
            </a:r>
            <a:r>
              <a:rPr lang="en-GB" dirty="0" err="1"/>
              <a:t>Matlab</a:t>
            </a:r>
            <a:endParaRPr lang="en-GB" dirty="0"/>
          </a:p>
          <a:p>
            <a:pPr lvl="2"/>
            <a:r>
              <a:rPr lang="en-GB" dirty="0"/>
              <a:t>MRI: structural, fMRI, DTI/DKI, MTI</a:t>
            </a:r>
          </a:p>
          <a:p>
            <a:pPr lvl="2"/>
            <a:r>
              <a:rPr lang="en-GB" dirty="0" smtClean="0"/>
              <a:t>MEG/EEG</a:t>
            </a:r>
            <a:endParaRPr lang="en-GB" dirty="0"/>
          </a:p>
          <a:p>
            <a:pPr lvl="1"/>
            <a:r>
              <a:rPr lang="en-GB" dirty="0"/>
              <a:t>Supports SPM 5/8/</a:t>
            </a:r>
            <a:r>
              <a:rPr lang="en-GB" b="1" dirty="0"/>
              <a:t>12</a:t>
            </a:r>
            <a:r>
              <a:rPr lang="en-GB" b="1" baseline="30000" dirty="0"/>
              <a:t>1</a:t>
            </a:r>
            <a:r>
              <a:rPr lang="en-GB" dirty="0"/>
              <a:t> and some functions from FSL and </a:t>
            </a:r>
            <a:r>
              <a:rPr lang="en-GB" dirty="0" err="1"/>
              <a:t>Freesurfer</a:t>
            </a:r>
            <a:r>
              <a:rPr lang="en-GB" dirty="0"/>
              <a:t> …</a:t>
            </a:r>
          </a:p>
          <a:p>
            <a:pPr lvl="1"/>
            <a:r>
              <a:rPr lang="en-GB" dirty="0"/>
              <a:t>Proprietary code from </a:t>
            </a:r>
            <a:r>
              <a:rPr lang="en-GB" dirty="0" smtClean="0"/>
              <a:t>contributors and external scientists</a:t>
            </a:r>
            <a:endParaRPr lang="en-GB" dirty="0"/>
          </a:p>
          <a:p>
            <a:pPr lvl="1"/>
            <a:endParaRPr lang="en-GB" dirty="0">
              <a:hlinkClick r:id="rId3"/>
            </a:endParaRPr>
          </a:p>
          <a:p>
            <a:pPr lvl="1"/>
            <a:r>
              <a:rPr lang="en-GB" dirty="0">
                <a:hlinkClick r:id="rId3"/>
              </a:rPr>
              <a:t>http://automaticanalysis.org</a:t>
            </a:r>
          </a:p>
          <a:p>
            <a:pPr lvl="1"/>
            <a:r>
              <a:rPr lang="en-GB" dirty="0">
                <a:hlinkClick r:id="rId4"/>
              </a:rPr>
              <a:t>https://</a:t>
            </a:r>
            <a:r>
              <a:rPr lang="en-GB" dirty="0" smtClean="0">
                <a:hlinkClick r:id="rId4"/>
              </a:rPr>
              <a:t>github.com/rhodricusack/automaticanalysis/blob/v5-stable/README.md</a:t>
            </a:r>
            <a:endParaRPr lang="en-GB" dirty="0" smtClean="0"/>
          </a:p>
          <a:p>
            <a:pPr lvl="1"/>
            <a:r>
              <a:rPr lang="en-GB" dirty="0" smtClean="0">
                <a:hlinkClick r:id="rId5"/>
              </a:rPr>
              <a:t>http</a:t>
            </a:r>
            <a:r>
              <a:rPr lang="en-GB" dirty="0">
                <a:hlinkClick r:id="rId5"/>
              </a:rPr>
              <a:t>://imaging.mrc-cbu.cam.ac.uk/imaging/AA</a:t>
            </a:r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Availability</a:t>
            </a:r>
          </a:p>
          <a:p>
            <a:pPr lvl="1"/>
            <a:r>
              <a:rPr lang="en-GB" dirty="0" smtClean="0"/>
              <a:t>GitHub (branch “v5-stable”)</a:t>
            </a:r>
            <a:endParaRPr lang="en-GB" dirty="0"/>
          </a:p>
          <a:p>
            <a:pPr lvl="1"/>
            <a:r>
              <a:rPr lang="en-GB" i="1" dirty="0" smtClean="0"/>
              <a:t>MRC-CBSU – /imaging/local/software/AA/realease-5.1.0</a:t>
            </a:r>
            <a:endParaRPr lang="en-GB" i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1727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>
                <a:cs typeface="Verdana"/>
              </a:rPr>
              <a:t>Solution – Automatic analysis (aa)</a:t>
            </a:r>
            <a:endParaRPr dirty="0">
              <a:cs typeface="Verdan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5497829" cy="4609853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Properties</a:t>
            </a:r>
            <a:endParaRPr lang="en-GB" dirty="0"/>
          </a:p>
          <a:p>
            <a:pPr lvl="1"/>
            <a:r>
              <a:rPr lang="en-GB" dirty="0"/>
              <a:t>High-level </a:t>
            </a:r>
            <a:r>
              <a:rPr lang="en-GB" dirty="0" smtClean="0"/>
              <a:t>based </a:t>
            </a:r>
            <a:r>
              <a:rPr lang="en-GB" dirty="0"/>
              <a:t>on standardised </a:t>
            </a:r>
            <a:r>
              <a:rPr lang="en-GB" dirty="0" smtClean="0"/>
              <a:t>recipes</a:t>
            </a:r>
          </a:p>
          <a:p>
            <a:pPr lvl="2"/>
            <a:r>
              <a:rPr lang="en-GB" dirty="0" smtClean="0">
                <a:sym typeface="Wingdings" panose="05000000000000000000" pitchFamily="2" charset="2"/>
              </a:rPr>
              <a:t>A</a:t>
            </a:r>
            <a:r>
              <a:rPr lang="en-GB" dirty="0" smtClean="0"/>
              <a:t>utomatic</a:t>
            </a:r>
            <a:r>
              <a:rPr lang="en-GB" dirty="0" smtClean="0">
                <a:sym typeface="Wingdings" panose="05000000000000000000" pitchFamily="2" charset="2"/>
              </a:rPr>
              <a:t>, t</a:t>
            </a:r>
            <a:r>
              <a:rPr lang="en-GB" dirty="0" smtClean="0"/>
              <a:t>ransparent, </a:t>
            </a:r>
            <a:r>
              <a:rPr lang="en-GB" dirty="0">
                <a:sym typeface="Wingdings" panose="05000000000000000000" pitchFamily="2" charset="2"/>
              </a:rPr>
              <a:t>replicable</a:t>
            </a:r>
            <a:endParaRPr lang="en-GB" dirty="0" smtClean="0"/>
          </a:p>
          <a:p>
            <a:pPr lvl="2"/>
            <a:r>
              <a:rPr lang="en-GB" dirty="0">
                <a:sym typeface="Wingdings" panose="05000000000000000000" pitchFamily="2" charset="2"/>
              </a:rPr>
              <a:t>Capture provenance</a:t>
            </a:r>
            <a:endParaRPr lang="en-GB" dirty="0"/>
          </a:p>
          <a:p>
            <a:pPr lvl="2"/>
            <a:r>
              <a:rPr lang="en-GB" dirty="0">
                <a:sym typeface="Wingdings" panose="05000000000000000000" pitchFamily="2" charset="2"/>
              </a:rPr>
              <a:t>Code recycling/sharing/publishing</a:t>
            </a:r>
            <a:endParaRPr lang="hu-HU" dirty="0" smtClean="0">
              <a:sym typeface="Wingdings" panose="05000000000000000000" pitchFamily="2" charset="2"/>
            </a:endParaRP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Tracks processes </a:t>
            </a:r>
            <a:r>
              <a:rPr lang="en-GB" dirty="0" smtClean="0">
                <a:sym typeface="Wingdings" panose="05000000000000000000" pitchFamily="2" charset="2"/>
              </a:rPr>
              <a:t> </a:t>
            </a:r>
            <a:r>
              <a:rPr lang="en-GB" dirty="0" err="1" smtClean="0"/>
              <a:t>Restartable</a:t>
            </a:r>
            <a:endParaRPr lang="en-GB" dirty="0" smtClean="0">
              <a:sym typeface="Wingdings" panose="05000000000000000000" pitchFamily="2" charset="2"/>
            </a:endParaRPr>
          </a:p>
          <a:p>
            <a:pPr lvl="1"/>
            <a:r>
              <a:rPr lang="en-GB" dirty="0"/>
              <a:t>Notifies </a:t>
            </a:r>
            <a:r>
              <a:rPr lang="en-GB" dirty="0" smtClean="0"/>
              <a:t>via e-mail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Record keeping </a:t>
            </a:r>
            <a:r>
              <a:rPr lang="en-GB" smtClean="0">
                <a:sym typeface="Wingdings" panose="05000000000000000000" pitchFamily="2" charset="2"/>
              </a:rPr>
              <a:t></a:t>
            </a:r>
            <a:r>
              <a:rPr lang="en-GB" smtClean="0"/>
              <a:t> Diagnostics</a:t>
            </a:r>
            <a:r>
              <a:rPr lang="hu-HU" baseline="30000" dirty="0" smtClean="0"/>
              <a:t>1</a:t>
            </a:r>
            <a:endParaRPr lang="en-GB" baseline="30000" dirty="0" smtClean="0"/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NiFTI-4D support </a:t>
            </a:r>
            <a:r>
              <a:rPr lang="en-GB" dirty="0" smtClean="0">
                <a:sym typeface="Wingdings" panose="05000000000000000000" pitchFamily="2" charset="2"/>
              </a:rPr>
              <a:t> “Economic”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1" r="5600"/>
          <a:stretch/>
        </p:blipFill>
        <p:spPr>
          <a:xfrm>
            <a:off x="6184900" y="1603375"/>
            <a:ext cx="4191000" cy="561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37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>
                <a:cs typeface="Verdana"/>
              </a:rPr>
              <a:t>Automatic analysis (aa)</a:t>
            </a:r>
            <a:endParaRPr dirty="0">
              <a:cs typeface="Verdan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9917430" cy="4609853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High-level scripting </a:t>
            </a:r>
            <a:r>
              <a:rPr lang="en-GB" b="0" dirty="0" smtClean="0">
                <a:solidFill>
                  <a:srgbClr val="513A35"/>
                </a:solidFill>
              </a:rPr>
              <a:t>(examples also bundled)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A</a:t>
            </a:r>
            <a:r>
              <a:rPr lang="en-GB" dirty="0"/>
              <a:t>utomatic, </a:t>
            </a:r>
            <a:r>
              <a:rPr lang="en-GB" dirty="0">
                <a:sym typeface="Wingdings" panose="05000000000000000000" pitchFamily="2" charset="2"/>
              </a:rPr>
              <a:t>Replicable, </a:t>
            </a:r>
            <a:r>
              <a:rPr lang="en-GB" dirty="0"/>
              <a:t>Transparent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Code sharing/recycling, Provenance, Publishing</a:t>
            </a:r>
            <a:endParaRPr lang="en-GB" dirty="0"/>
          </a:p>
          <a:p>
            <a:pPr lvl="1"/>
            <a:endParaRPr lang="en-GB" dirty="0" smtClean="0"/>
          </a:p>
          <a:p>
            <a:pPr lvl="1"/>
            <a:r>
              <a:rPr lang="en-GB" b="1" dirty="0" err="1" smtClean="0"/>
              <a:t>Tasklists</a:t>
            </a:r>
            <a:r>
              <a:rPr lang="en-GB" dirty="0" smtClean="0"/>
              <a:t>: pipelines describing a series of modules to be executed</a:t>
            </a:r>
          </a:p>
          <a:p>
            <a:pPr lvl="2"/>
            <a:r>
              <a:rPr lang="en-GB" dirty="0" smtClean="0"/>
              <a:t>Easy reading</a:t>
            </a:r>
          </a:p>
          <a:p>
            <a:pPr lvl="2"/>
            <a:r>
              <a:rPr lang="en-GB" dirty="0" smtClean="0"/>
              <a:t>Easy reordering</a:t>
            </a:r>
          </a:p>
          <a:p>
            <a:pPr lvl="2"/>
            <a:r>
              <a:rPr lang="en-GB" dirty="0" smtClean="0"/>
              <a:t>Branching</a:t>
            </a:r>
            <a:endParaRPr lang="en-GB" baseline="30000" dirty="0"/>
          </a:p>
          <a:p>
            <a:pPr lvl="2"/>
            <a:endParaRPr lang="en-GB" dirty="0"/>
          </a:p>
          <a:p>
            <a:pPr lvl="1"/>
            <a:r>
              <a:rPr lang="en-GB" b="1" dirty="0"/>
              <a:t>User Master </a:t>
            </a:r>
            <a:r>
              <a:rPr lang="en-GB" b="1" dirty="0" smtClean="0"/>
              <a:t>Script</a:t>
            </a:r>
            <a:r>
              <a:rPr lang="en-GB" dirty="0" smtClean="0"/>
              <a:t>: </a:t>
            </a:r>
            <a:r>
              <a:rPr lang="en-GB" dirty="0"/>
              <a:t>specifies the </a:t>
            </a:r>
            <a:r>
              <a:rPr lang="en-GB" dirty="0" smtClean="0"/>
              <a:t>analysis</a:t>
            </a:r>
            <a:r>
              <a:rPr lang="hu-HU" baseline="30000" dirty="0" smtClean="0"/>
              <a:t>0</a:t>
            </a:r>
            <a:endParaRPr lang="en-GB" baseline="30000" dirty="0"/>
          </a:p>
          <a:p>
            <a:pPr lvl="2"/>
            <a:r>
              <a:rPr lang="en-GB" dirty="0" smtClean="0"/>
              <a:t>Loads in: 	default parameters </a:t>
            </a:r>
            <a:r>
              <a:rPr lang="en-GB" dirty="0"/>
              <a:t>and the </a:t>
            </a:r>
            <a:r>
              <a:rPr lang="en-GB" dirty="0" err="1"/>
              <a:t>tasklist</a:t>
            </a:r>
            <a:endParaRPr lang="en-GB" dirty="0"/>
          </a:p>
          <a:p>
            <a:pPr lvl="2"/>
            <a:r>
              <a:rPr lang="en-GB" dirty="0" smtClean="0"/>
              <a:t>Customises: 	parameters </a:t>
            </a:r>
            <a:r>
              <a:rPr lang="en-GB" dirty="0"/>
              <a:t>and tasks</a:t>
            </a:r>
          </a:p>
          <a:p>
            <a:pPr lvl="2"/>
            <a:r>
              <a:rPr lang="en-GB" dirty="0" smtClean="0"/>
              <a:t>Specifies</a:t>
            </a:r>
            <a:r>
              <a:rPr lang="en-GB" baseline="30000" dirty="0" smtClean="0"/>
              <a:t>1</a:t>
            </a:r>
            <a:r>
              <a:rPr lang="en-GB" dirty="0" smtClean="0"/>
              <a:t>: 	data </a:t>
            </a:r>
            <a:r>
              <a:rPr lang="en-GB" dirty="0"/>
              <a:t>and model</a:t>
            </a:r>
          </a:p>
          <a:p>
            <a:pPr lvl="2"/>
            <a:r>
              <a:rPr lang="en-GB" dirty="0" smtClean="0"/>
              <a:t>Generates</a:t>
            </a:r>
            <a:r>
              <a:rPr lang="en-GB" baseline="30000" dirty="0" smtClean="0"/>
              <a:t>3</a:t>
            </a:r>
            <a:r>
              <a:rPr lang="en-GB" dirty="0" smtClean="0"/>
              <a:t>: 	report</a:t>
            </a:r>
            <a:endParaRPr lang="en-GB" dirty="0"/>
          </a:p>
          <a:p>
            <a:pPr lvl="2"/>
            <a:r>
              <a:rPr lang="en-GB" dirty="0"/>
              <a:t>Cleans </a:t>
            </a:r>
            <a:r>
              <a:rPr lang="en-GB" dirty="0" smtClean="0"/>
              <a:t>up</a:t>
            </a:r>
            <a:r>
              <a:rPr lang="en-GB" baseline="30000" dirty="0" smtClean="0"/>
              <a:t>4</a:t>
            </a:r>
            <a:r>
              <a:rPr lang="en-GB" dirty="0" smtClean="0"/>
              <a:t>: 	garbage (from data encapsulation)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aa-</a:t>
            </a:r>
            <a:r>
              <a:rPr lang="en-GB" dirty="0" err="1"/>
              <a:t>natomy</a:t>
            </a:r>
            <a:endParaRPr lang="en-GB" dirty="0"/>
          </a:p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 dirty="0"/>
          </a:p>
        </p:txBody>
      </p:sp>
      <p:graphicFrame>
        <p:nvGraphicFramePr>
          <p:cNvPr id="8" name="Object 7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0340038"/>
              </p:ext>
            </p:extLst>
          </p:nvPr>
        </p:nvGraphicFramePr>
        <p:xfrm>
          <a:off x="7556500" y="5308600"/>
          <a:ext cx="2007336" cy="566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5" name="Packager Shell Object" showAsIcon="1" r:id="rId4" imgW="2428200" imgH="685440" progId="Package">
                  <p:embed/>
                </p:oleObj>
              </mc:Choice>
              <mc:Fallback>
                <p:oleObj name="Packager Shell Object" showAsIcon="1" r:id="rId4" imgW="242820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56500" y="5308600"/>
                        <a:ext cx="2007336" cy="566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2186937"/>
              </p:ext>
            </p:extLst>
          </p:nvPr>
        </p:nvGraphicFramePr>
        <p:xfrm>
          <a:off x="7267864" y="4284623"/>
          <a:ext cx="2584607" cy="566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6" name="Packager Shell Object" showAsIcon="1" r:id="rId6" imgW="3127320" imgH="685440" progId="Package">
                  <p:embed/>
                </p:oleObj>
              </mc:Choice>
              <mc:Fallback>
                <p:oleObj name="Packager Shell Object" showAsIcon="1" r:id="rId6" imgW="312732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267864" y="4284623"/>
                        <a:ext cx="2584607" cy="566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5957649"/>
              </p:ext>
            </p:extLst>
          </p:nvPr>
        </p:nvGraphicFramePr>
        <p:xfrm>
          <a:off x="9373730" y="4743400"/>
          <a:ext cx="785000" cy="5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7" name="Packager Shell Object" showAsIcon="1" r:id="rId8" imgW="953280" imgH="685440" progId="Package">
                  <p:embed/>
                </p:oleObj>
              </mc:Choice>
              <mc:Fallback>
                <p:oleObj name="Packager Shell Object" showAsIcon="1" r:id="rId8" imgW="95328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373730" y="4743400"/>
                        <a:ext cx="785000" cy="5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1106152"/>
              </p:ext>
            </p:extLst>
          </p:nvPr>
        </p:nvGraphicFramePr>
        <p:xfrm>
          <a:off x="9205609" y="2998403"/>
          <a:ext cx="1121241" cy="5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8" name="Packager Shell Object" showAsIcon="1" r:id="rId10" imgW="1360080" imgH="685440" progId="Package">
                  <p:embed/>
                </p:oleObj>
              </mc:Choice>
              <mc:Fallback>
                <p:oleObj name="Packager Shell Object" showAsIcon="1" r:id="rId10" imgW="136008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205609" y="2998403"/>
                        <a:ext cx="1121241" cy="5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5619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50" y="1498600"/>
            <a:ext cx="7658100" cy="5267325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>
                <a:cs typeface="Verdana"/>
              </a:rPr>
              <a:t>Automatic analysis (aa)</a:t>
            </a:r>
            <a:endParaRPr dirty="0"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aa-</a:t>
            </a:r>
            <a:r>
              <a:rPr lang="en-GB" dirty="0" err="1"/>
              <a:t>natomy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/>
          </a:p>
        </p:txBody>
      </p:sp>
      <p:sp>
        <p:nvSpPr>
          <p:cNvPr id="22" name="Text Box 21"/>
          <p:cNvSpPr txBox="1">
            <a:spLocks noChangeArrowheads="1"/>
          </p:cNvSpPr>
          <p:nvPr/>
        </p:nvSpPr>
        <p:spPr bwMode="auto">
          <a:xfrm>
            <a:off x="3596664" y="2774950"/>
            <a:ext cx="137210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 dirty="0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Images </a:t>
            </a:r>
          </a:p>
          <a:p>
            <a:pPr eaLnBrk="1" hangingPunct="1"/>
            <a:r>
              <a:rPr lang="en-GB" sz="1600" dirty="0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in </a:t>
            </a:r>
            <a:r>
              <a:rPr lang="en-GB" sz="1600" dirty="0" err="1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dicom</a:t>
            </a:r>
            <a:r>
              <a:rPr lang="en-GB" sz="1600" dirty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GB" sz="1600" dirty="0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format</a:t>
            </a:r>
            <a:endParaRPr lang="en-GB" sz="1600" dirty="0">
              <a:solidFill>
                <a:srgbClr val="513A35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3" name="Text Box 29"/>
          <p:cNvSpPr txBox="1">
            <a:spLocks noChangeArrowheads="1"/>
          </p:cNvSpPr>
          <p:nvPr/>
        </p:nvSpPr>
        <p:spPr bwMode="auto">
          <a:xfrm>
            <a:off x="5197366" y="2776537"/>
            <a:ext cx="174307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 dirty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Convert to format used by SPM </a:t>
            </a:r>
            <a:r>
              <a:rPr lang="en-GB" sz="1600" dirty="0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(NIFTI)</a:t>
            </a:r>
            <a:endParaRPr lang="en-GB" sz="1600" dirty="0">
              <a:solidFill>
                <a:srgbClr val="513A35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4" name="Text Box 38"/>
          <p:cNvSpPr txBox="1">
            <a:spLocks noChangeArrowheads="1"/>
          </p:cNvSpPr>
          <p:nvPr/>
        </p:nvSpPr>
        <p:spPr bwMode="auto">
          <a:xfrm>
            <a:off x="5984373" y="4686299"/>
            <a:ext cx="2334127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marL="95250" indent="-952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indent="0" algn="l" eaLnBrk="1" hangingPunct="1"/>
            <a:r>
              <a:rPr lang="en-GB" sz="1600" dirty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Within </a:t>
            </a:r>
            <a:r>
              <a:rPr lang="en-GB" sz="1600" dirty="0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series processing</a:t>
            </a:r>
            <a:r>
              <a:rPr lang="en-GB" sz="1600" dirty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:</a:t>
            </a:r>
          </a:p>
          <a:p>
            <a:pPr marL="354965" indent="-342900">
              <a:buClr>
                <a:srgbClr val="920049"/>
              </a:buClr>
              <a:buFont typeface="Arial"/>
              <a:buChar char="•"/>
              <a:tabLst>
                <a:tab pos="354965" algn="l"/>
              </a:tabLst>
            </a:pPr>
            <a:r>
              <a:rPr lang="en-GB" sz="1600" spc="-20" dirty="0" smtClean="0">
                <a:solidFill>
                  <a:srgbClr val="513A35"/>
                </a:solidFill>
                <a:latin typeface="+mj-lt"/>
                <a:cs typeface="Verdana"/>
              </a:rPr>
              <a:t>Spatial realignment</a:t>
            </a:r>
          </a:p>
          <a:p>
            <a:pPr marL="354965" indent="-342900">
              <a:buClr>
                <a:srgbClr val="920049"/>
              </a:buClr>
              <a:buFont typeface="Arial"/>
              <a:buChar char="•"/>
              <a:tabLst>
                <a:tab pos="354965" algn="l"/>
              </a:tabLst>
            </a:pPr>
            <a:r>
              <a:rPr lang="en-GB" sz="1600" spc="-20" dirty="0" err="1" smtClean="0">
                <a:solidFill>
                  <a:srgbClr val="513A35"/>
                </a:solidFill>
                <a:latin typeface="+mj-lt"/>
                <a:cs typeface="Verdana"/>
              </a:rPr>
              <a:t>Undistortion</a:t>
            </a:r>
            <a:endParaRPr lang="en-GB" sz="1600" spc="-20" dirty="0" smtClean="0">
              <a:solidFill>
                <a:srgbClr val="513A35"/>
              </a:solidFill>
              <a:latin typeface="+mj-lt"/>
              <a:cs typeface="Verdana"/>
            </a:endParaRPr>
          </a:p>
          <a:p>
            <a:pPr marL="354965" indent="-342900">
              <a:buClr>
                <a:srgbClr val="920049"/>
              </a:buClr>
              <a:buFont typeface="Arial"/>
              <a:buChar char="•"/>
              <a:tabLst>
                <a:tab pos="354965" algn="l"/>
              </a:tabLst>
            </a:pPr>
            <a:r>
              <a:rPr lang="en-GB" sz="1600" spc="-20" dirty="0" smtClean="0">
                <a:solidFill>
                  <a:srgbClr val="513A35"/>
                </a:solidFill>
                <a:latin typeface="+mj-lt"/>
                <a:cs typeface="Verdana"/>
              </a:rPr>
              <a:t>Temporal </a:t>
            </a:r>
            <a:r>
              <a:rPr lang="en-GB" sz="1600" spc="-20" dirty="0">
                <a:solidFill>
                  <a:srgbClr val="513A35"/>
                </a:solidFill>
                <a:latin typeface="+mj-lt"/>
                <a:cs typeface="Verdana"/>
              </a:rPr>
              <a:t>realignment</a:t>
            </a:r>
          </a:p>
        </p:txBody>
      </p:sp>
      <p:sp>
        <p:nvSpPr>
          <p:cNvPr id="25" name="Text Box 48"/>
          <p:cNvSpPr txBox="1">
            <a:spLocks noChangeArrowheads="1"/>
          </p:cNvSpPr>
          <p:nvPr/>
        </p:nvSpPr>
        <p:spPr bwMode="auto">
          <a:xfrm>
            <a:off x="4965700" y="4686300"/>
            <a:ext cx="952500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 dirty="0" err="1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Coregister</a:t>
            </a:r>
            <a:endParaRPr lang="en-GB" sz="1600" dirty="0" smtClean="0">
              <a:solidFill>
                <a:srgbClr val="513A35"/>
              </a:solidFill>
              <a:latin typeface="+mj-lt"/>
              <a:ea typeface="Verdana" pitchFamily="34" charset="0"/>
              <a:cs typeface="Verdana" pitchFamily="34" charset="0"/>
            </a:endParaRPr>
          </a:p>
          <a:p>
            <a:pPr eaLnBrk="1" hangingPunct="1"/>
            <a:r>
              <a:rPr lang="en-GB" sz="1600" dirty="0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EPI to structural</a:t>
            </a:r>
            <a:endParaRPr lang="en-GB" sz="1600" dirty="0">
              <a:solidFill>
                <a:srgbClr val="513A35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6" name="Text Box 63"/>
          <p:cNvSpPr txBox="1">
            <a:spLocks noChangeArrowheads="1"/>
          </p:cNvSpPr>
          <p:nvPr/>
        </p:nvSpPr>
        <p:spPr bwMode="auto">
          <a:xfrm>
            <a:off x="8213725" y="4686300"/>
            <a:ext cx="101917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 dirty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Normalise structural</a:t>
            </a:r>
          </a:p>
        </p:txBody>
      </p:sp>
      <p:sp>
        <p:nvSpPr>
          <p:cNvPr id="27" name="Text Box 94"/>
          <p:cNvSpPr txBox="1">
            <a:spLocks noChangeArrowheads="1"/>
          </p:cNvSpPr>
          <p:nvPr/>
        </p:nvSpPr>
        <p:spPr bwMode="auto">
          <a:xfrm>
            <a:off x="3529988" y="4686300"/>
            <a:ext cx="113397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 dirty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Normalise </a:t>
            </a:r>
            <a:endParaRPr lang="en-GB" sz="1600" dirty="0" smtClean="0">
              <a:solidFill>
                <a:srgbClr val="513A35"/>
              </a:solidFill>
              <a:latin typeface="+mj-lt"/>
              <a:ea typeface="Verdana" pitchFamily="34" charset="0"/>
              <a:cs typeface="Verdana" pitchFamily="34" charset="0"/>
            </a:endParaRPr>
          </a:p>
          <a:p>
            <a:pPr eaLnBrk="1" hangingPunct="1"/>
            <a:r>
              <a:rPr lang="en-GB" sz="1600" dirty="0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EPI</a:t>
            </a:r>
            <a:endParaRPr lang="en-GB" sz="1600" dirty="0">
              <a:solidFill>
                <a:srgbClr val="513A35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8" name="Text Box 95"/>
          <p:cNvSpPr txBox="1">
            <a:spLocks noChangeArrowheads="1"/>
          </p:cNvSpPr>
          <p:nvPr/>
        </p:nvSpPr>
        <p:spPr bwMode="auto">
          <a:xfrm>
            <a:off x="1710714" y="4686300"/>
            <a:ext cx="112445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 dirty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Smooth </a:t>
            </a:r>
            <a:endParaRPr lang="en-GB" sz="1600" dirty="0" smtClean="0">
              <a:solidFill>
                <a:srgbClr val="513A35"/>
              </a:solidFill>
              <a:latin typeface="+mj-lt"/>
              <a:ea typeface="Verdana" pitchFamily="34" charset="0"/>
              <a:cs typeface="Verdana" pitchFamily="34" charset="0"/>
            </a:endParaRPr>
          </a:p>
          <a:p>
            <a:pPr eaLnBrk="1" hangingPunct="1"/>
            <a:r>
              <a:rPr lang="en-GB" sz="1600" dirty="0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EPI</a:t>
            </a:r>
            <a:endParaRPr lang="en-GB" sz="1600" dirty="0">
              <a:solidFill>
                <a:srgbClr val="513A35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9" name="Text Box 97"/>
          <p:cNvSpPr txBox="1">
            <a:spLocks noChangeArrowheads="1"/>
          </p:cNvSpPr>
          <p:nvPr/>
        </p:nvSpPr>
        <p:spPr bwMode="auto">
          <a:xfrm>
            <a:off x="1844567" y="6080125"/>
            <a:ext cx="723399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 dirty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Single subject stats</a:t>
            </a:r>
          </a:p>
        </p:txBody>
      </p:sp>
      <p:sp>
        <p:nvSpPr>
          <p:cNvPr id="30" name="Text Box 100"/>
          <p:cNvSpPr txBox="1">
            <a:spLocks noChangeArrowheads="1"/>
          </p:cNvSpPr>
          <p:nvPr/>
        </p:nvSpPr>
        <p:spPr bwMode="auto">
          <a:xfrm>
            <a:off x="3282339" y="6175375"/>
            <a:ext cx="67627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Group stats</a:t>
            </a:r>
          </a:p>
        </p:txBody>
      </p:sp>
      <p:sp>
        <p:nvSpPr>
          <p:cNvPr id="31" name="Text Box 102"/>
          <p:cNvSpPr txBox="1">
            <a:spLocks noChangeArrowheads="1"/>
          </p:cNvSpPr>
          <p:nvPr/>
        </p:nvSpPr>
        <p:spPr bwMode="auto">
          <a:xfrm>
            <a:off x="4577739" y="6318250"/>
            <a:ext cx="146685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Publish…</a:t>
            </a:r>
          </a:p>
        </p:txBody>
      </p:sp>
      <p:sp>
        <p:nvSpPr>
          <p:cNvPr id="32" name="Text Box 31"/>
          <p:cNvSpPr txBox="1">
            <a:spLocks noChangeArrowheads="1"/>
          </p:cNvSpPr>
          <p:nvPr/>
        </p:nvSpPr>
        <p:spPr bwMode="auto">
          <a:xfrm>
            <a:off x="7287602" y="2763837"/>
            <a:ext cx="104775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600" dirty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Initial image </a:t>
            </a:r>
            <a:r>
              <a:rPr lang="en-GB" sz="1600" dirty="0" smtClean="0">
                <a:solidFill>
                  <a:srgbClr val="513A35"/>
                </a:solidFill>
                <a:latin typeface="+mj-lt"/>
                <a:ea typeface="Verdana" pitchFamily="34" charset="0"/>
                <a:cs typeface="Verdana" pitchFamily="34" charset="0"/>
              </a:rPr>
              <a:t>diagnostics</a:t>
            </a:r>
            <a:endParaRPr lang="en-GB" sz="1600" dirty="0">
              <a:solidFill>
                <a:srgbClr val="513A35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473966" y="3475125"/>
            <a:ext cx="304800" cy="1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>
              <a:solidFill>
                <a:srgbClr val="513A35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2894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50" y="1498600"/>
            <a:ext cx="7658100" cy="5267325"/>
          </a:xfrm>
          <a:prstGeom prst="rect">
            <a:avLst/>
          </a:prstGeom>
        </p:spPr>
      </p:pic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>
                <a:cs typeface="Verdana"/>
              </a:rPr>
              <a:t>Automatic analysis (aa)</a:t>
            </a:r>
            <a:endParaRPr dirty="0"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aa-</a:t>
            </a:r>
            <a:r>
              <a:rPr lang="en-GB" dirty="0" err="1"/>
              <a:t>natomy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/>
          </a:p>
        </p:txBody>
      </p:sp>
      <p:sp>
        <p:nvSpPr>
          <p:cNvPr id="22" name="Text Box 21"/>
          <p:cNvSpPr txBox="1">
            <a:spLocks noChangeArrowheads="1"/>
          </p:cNvSpPr>
          <p:nvPr/>
        </p:nvSpPr>
        <p:spPr bwMode="auto">
          <a:xfrm>
            <a:off x="3203074" y="2781995"/>
            <a:ext cx="1991226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400" spc="-5" dirty="0" err="1" smtClean="0">
                <a:solidFill>
                  <a:srgbClr val="513A35"/>
                </a:solidFill>
                <a:latin typeface="+mn-lt"/>
                <a:cs typeface="Verdana"/>
              </a:rPr>
              <a:t>autoidentifyseries_timtrio</a:t>
            </a:r>
            <a:endParaRPr lang="en-GB" sz="1400" spc="-5" dirty="0" smtClean="0">
              <a:solidFill>
                <a:srgbClr val="513A35"/>
              </a:solidFill>
              <a:latin typeface="+mn-lt"/>
              <a:cs typeface="Verdana"/>
            </a:endParaRPr>
          </a:p>
          <a:p>
            <a:pPr eaLnBrk="1" hangingPunct="1"/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get_dicom_structural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/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get_dicom_epi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/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get_dicom_fieldmap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3" name="Text Box 29"/>
          <p:cNvSpPr txBox="1">
            <a:spLocks noChangeArrowheads="1"/>
          </p:cNvSpPr>
          <p:nvPr/>
        </p:nvSpPr>
        <p:spPr bwMode="auto">
          <a:xfrm>
            <a:off x="5346700" y="2783582"/>
            <a:ext cx="1405440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convert_structural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/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convert_epis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/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convert_fieldmaps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/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fieldmap2VDM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4" name="Text Box 38"/>
          <p:cNvSpPr txBox="1">
            <a:spLocks noChangeArrowheads="1"/>
          </p:cNvSpPr>
          <p:nvPr/>
        </p:nvSpPr>
        <p:spPr bwMode="auto">
          <a:xfrm>
            <a:off x="6602412" y="4863663"/>
            <a:ext cx="1182688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marL="95250" indent="-952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realignunwarp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/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slicetiming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5" name="Text Box 48"/>
          <p:cNvSpPr txBox="1">
            <a:spLocks noChangeArrowheads="1"/>
          </p:cNvSpPr>
          <p:nvPr/>
        </p:nvSpPr>
        <p:spPr bwMode="auto">
          <a:xfrm>
            <a:off x="4737100" y="4863663"/>
            <a:ext cx="1639887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25000"/>
              </a:spcBef>
            </a:pP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coreg_extended_2epi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6" name="Text Box 63"/>
          <p:cNvSpPr txBox="1">
            <a:spLocks noChangeArrowheads="1"/>
          </p:cNvSpPr>
          <p:nvPr/>
        </p:nvSpPr>
        <p:spPr bwMode="auto">
          <a:xfrm>
            <a:off x="7903660" y="4863663"/>
            <a:ext cx="2091240" cy="21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25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biascorrect_structural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ct val="25000"/>
              </a:spcBef>
            </a:pP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coreg_extended_1</a:t>
            </a:r>
          </a:p>
          <a:p>
            <a:pPr eaLnBrk="1" hangingPunct="1">
              <a:spcBef>
                <a:spcPct val="25000"/>
              </a:spcBef>
            </a:pP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segment8_multichan</a:t>
            </a:r>
          </a:p>
          <a:p>
            <a:pPr eaLnBrk="1" hangingPunct="1">
              <a:spcBef>
                <a:spcPct val="25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dartel_createtemplate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ct val="25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dartel_norm_write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ct val="25000"/>
              </a:spcBef>
            </a:pP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+</a:t>
            </a:r>
          </a:p>
          <a:p>
            <a:pPr eaLnBrk="1" hangingPunct="1">
              <a:spcBef>
                <a:spcPct val="25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freesurfer_initialise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ct val="25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freesurfer_autorecon_all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7" name="Text Box 94"/>
          <p:cNvSpPr txBox="1">
            <a:spLocks noChangeArrowheads="1"/>
          </p:cNvSpPr>
          <p:nvPr/>
        </p:nvSpPr>
        <p:spPr bwMode="auto">
          <a:xfrm>
            <a:off x="2832100" y="4863663"/>
            <a:ext cx="2219826" cy="484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25000"/>
              </a:spcBef>
            </a:pPr>
            <a:r>
              <a:rPr lang="en-GB" sz="1400" spc="-5" dirty="0" err="1" smtClean="0">
                <a:solidFill>
                  <a:srgbClr val="513A35"/>
                </a:solidFill>
                <a:latin typeface="+mn-lt"/>
                <a:cs typeface="Verdana"/>
              </a:rPr>
              <a:t>norm_write_dartel</a:t>
            </a:r>
            <a:endParaRPr lang="en-GB" sz="1400" spc="-5" dirty="0" smtClean="0">
              <a:solidFill>
                <a:srgbClr val="513A35"/>
              </a:solidFill>
              <a:latin typeface="+mn-lt"/>
              <a:cs typeface="Verdana"/>
            </a:endParaRPr>
          </a:p>
          <a:p>
            <a:pPr eaLnBrk="1" hangingPunct="1">
              <a:spcBef>
                <a:spcPct val="25000"/>
              </a:spcBef>
            </a:pPr>
            <a:r>
              <a:rPr lang="en-GB" sz="1400" spc="-5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/>
              </a:rPr>
              <a:t>norm_write_meanepi_dartel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8" name="Text Box 95"/>
          <p:cNvSpPr txBox="1">
            <a:spLocks noChangeArrowheads="1"/>
          </p:cNvSpPr>
          <p:nvPr/>
        </p:nvSpPr>
        <p:spPr bwMode="auto">
          <a:xfrm>
            <a:off x="1936248" y="4863663"/>
            <a:ext cx="66725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25000"/>
              </a:spcBef>
            </a:pP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smooth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9" name="Text Box 97"/>
          <p:cNvSpPr txBox="1">
            <a:spLocks noChangeArrowheads="1"/>
          </p:cNvSpPr>
          <p:nvPr/>
        </p:nvSpPr>
        <p:spPr bwMode="auto">
          <a:xfrm>
            <a:off x="1308100" y="5994400"/>
            <a:ext cx="2362200" cy="12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25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firstlevel_model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ct val="25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firstlevel_contrasts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ct val="25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firstlevel_threshold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ct val="25000"/>
              </a:spcBef>
            </a:pP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+</a:t>
            </a:r>
          </a:p>
          <a:p>
            <a:pPr eaLnBrk="1" hangingPunct="1">
              <a:spcBef>
                <a:spcPct val="25000"/>
              </a:spcBef>
            </a:pP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firstlevel_threshold_register2FS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31" name="Text Box 102"/>
          <p:cNvSpPr txBox="1">
            <a:spLocks noChangeArrowheads="1"/>
          </p:cNvSpPr>
          <p:nvPr/>
        </p:nvSpPr>
        <p:spPr bwMode="auto">
          <a:xfrm>
            <a:off x="4650873" y="6547504"/>
            <a:ext cx="146685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25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paper_maker</a:t>
            </a: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 ???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32" name="Text Box 31"/>
          <p:cNvSpPr txBox="1">
            <a:spLocks noChangeArrowheads="1"/>
          </p:cNvSpPr>
          <p:nvPr/>
        </p:nvSpPr>
        <p:spPr bwMode="auto">
          <a:xfrm>
            <a:off x="7436936" y="2770882"/>
            <a:ext cx="72916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tsdiffana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547100" y="3416872"/>
            <a:ext cx="304800" cy="1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>
              <a:solidFill>
                <a:srgbClr val="513A35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400" y="0"/>
            <a:ext cx="2880000" cy="1876934"/>
          </a:xfrm>
          <a:prstGeom prst="rect">
            <a:avLst/>
          </a:prstGeom>
        </p:spPr>
      </p:pic>
      <p:sp>
        <p:nvSpPr>
          <p:cNvPr id="21" name="Text Box 97"/>
          <p:cNvSpPr txBox="1">
            <a:spLocks noChangeArrowheads="1"/>
          </p:cNvSpPr>
          <p:nvPr/>
        </p:nvSpPr>
        <p:spPr bwMode="auto">
          <a:xfrm>
            <a:off x="2832100" y="6159798"/>
            <a:ext cx="2639068" cy="1282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8000" tIns="0" rIns="1800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ts val="42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secondlevel_model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ts val="42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secondlevel_contrasts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ts val="420"/>
              </a:spcBef>
            </a:pPr>
            <a:r>
              <a:rPr lang="en-GB" sz="1400" dirty="0" err="1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secondlevel_threshold</a:t>
            </a:r>
            <a:endParaRPr lang="en-GB" sz="1400" dirty="0" smtClean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  <a:p>
            <a:pPr eaLnBrk="1" hangingPunct="1">
              <a:spcBef>
                <a:spcPts val="420"/>
              </a:spcBef>
            </a:pP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+</a:t>
            </a:r>
          </a:p>
          <a:p>
            <a:pPr eaLnBrk="1" hangingPunct="1">
              <a:spcBef>
                <a:spcPts val="420"/>
              </a:spcBef>
            </a:pPr>
            <a:r>
              <a:rPr lang="en-GB" sz="1400" dirty="0" smtClean="0">
                <a:solidFill>
                  <a:srgbClr val="513A35"/>
                </a:solidFill>
                <a:latin typeface="+mn-lt"/>
                <a:ea typeface="Verdana" pitchFamily="34" charset="0"/>
                <a:cs typeface="Verdana" pitchFamily="34" charset="0"/>
              </a:rPr>
              <a:t>secondlevel_threshold_register2FS</a:t>
            </a:r>
            <a:endParaRPr lang="en-GB" sz="1400" dirty="0">
              <a:solidFill>
                <a:srgbClr val="513A35"/>
              </a:solidFill>
              <a:latin typeface="+mn-lt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912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 smtClean="0">
                <a:cs typeface="Verdana"/>
              </a:rPr>
              <a:t>Automatic </a:t>
            </a:r>
            <a:r>
              <a:rPr lang="en-GB" dirty="0">
                <a:cs typeface="Verdana"/>
              </a:rPr>
              <a:t>analysis (aa)</a:t>
            </a:r>
            <a:endParaRPr dirty="0">
              <a:cs typeface="Verdana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6488430" cy="4609853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Modules </a:t>
            </a:r>
          </a:p>
          <a:p>
            <a:pPr lvl="1"/>
            <a:r>
              <a:rPr lang="en-GB" dirty="0" smtClean="0"/>
              <a:t>Header</a:t>
            </a:r>
            <a:r>
              <a:rPr lang="en-GB" baseline="30000" dirty="0" smtClean="0"/>
              <a:t>1</a:t>
            </a:r>
            <a:r>
              <a:rPr lang="en-GB" dirty="0" smtClean="0"/>
              <a:t> – Data encapsulation</a:t>
            </a:r>
          </a:p>
          <a:p>
            <a:pPr lvl="2"/>
            <a:r>
              <a:rPr lang="en-GB" dirty="0" smtClean="0"/>
              <a:t>Defines inputs and outputs</a:t>
            </a:r>
            <a:r>
              <a:rPr lang="hu-HU" dirty="0" smtClean="0"/>
              <a:t> (</a:t>
            </a:r>
            <a:r>
              <a:rPr lang="hu-HU" dirty="0" err="1" smtClean="0"/>
              <a:t>streams</a:t>
            </a:r>
            <a:r>
              <a:rPr lang="hu-HU" dirty="0" smtClean="0"/>
              <a:t>)</a:t>
            </a:r>
            <a:endParaRPr lang="en-GB" dirty="0" smtClean="0"/>
          </a:p>
          <a:p>
            <a:pPr lvl="2"/>
            <a:r>
              <a:rPr lang="en-GB" dirty="0" smtClean="0"/>
              <a:t>Defines domain (i.e. once per study/subject/session/scan)</a:t>
            </a:r>
          </a:p>
          <a:p>
            <a:pPr lvl="2"/>
            <a:r>
              <a:rPr lang="en-GB" dirty="0"/>
              <a:t>Set parameter </a:t>
            </a:r>
            <a:r>
              <a:rPr lang="en-GB" dirty="0" smtClean="0"/>
              <a:t>defaults</a:t>
            </a:r>
            <a:r>
              <a:rPr lang="en-GB" baseline="30000" dirty="0" smtClean="0"/>
              <a:t>2</a:t>
            </a:r>
            <a:endParaRPr lang="en-GB" baseline="30000" dirty="0"/>
          </a:p>
          <a:p>
            <a:pPr lvl="2"/>
            <a:endParaRPr lang="en-GB" dirty="0" smtClean="0"/>
          </a:p>
          <a:p>
            <a:pPr lvl="2"/>
            <a:r>
              <a:rPr lang="en-GB" dirty="0" smtClean="0"/>
              <a:t>Ensures i</a:t>
            </a:r>
            <a:r>
              <a:rPr lang="en-GB" dirty="0" smtClean="0">
                <a:sym typeface="Wingdings" panose="05000000000000000000" pitchFamily="2" charset="2"/>
              </a:rPr>
              <a:t>ndependence  </a:t>
            </a:r>
            <a:r>
              <a:rPr lang="en-GB" dirty="0" smtClean="0"/>
              <a:t>Parallel </a:t>
            </a:r>
            <a:r>
              <a:rPr lang="en-GB" dirty="0"/>
              <a:t>processing on cluster or </a:t>
            </a:r>
            <a:r>
              <a:rPr lang="en-GB" dirty="0" smtClean="0"/>
              <a:t>cloud</a:t>
            </a:r>
            <a:r>
              <a:rPr lang="en-GB" baseline="30000" dirty="0" smtClean="0"/>
              <a:t>3</a:t>
            </a:r>
          </a:p>
          <a:p>
            <a:pPr lvl="1"/>
            <a:endParaRPr lang="en-GB" dirty="0"/>
          </a:p>
          <a:p>
            <a:pPr lvl="1"/>
            <a:r>
              <a:rPr lang="en-GB" dirty="0" smtClean="0"/>
              <a:t>Body</a:t>
            </a:r>
            <a:r>
              <a:rPr lang="en-GB" baseline="30000" dirty="0"/>
              <a:t>4</a:t>
            </a:r>
            <a:r>
              <a:rPr lang="en-GB" dirty="0" smtClean="0"/>
              <a:t> – Code encapsulation</a:t>
            </a:r>
          </a:p>
          <a:p>
            <a:pPr lvl="2"/>
            <a:r>
              <a:rPr lang="en-GB" dirty="0" smtClean="0"/>
              <a:t>Low </a:t>
            </a:r>
            <a:r>
              <a:rPr lang="en-GB" dirty="0"/>
              <a:t>overhead, Expandable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 smtClean="0"/>
              <a:t>aa-</a:t>
            </a:r>
            <a:r>
              <a:rPr lang="en-GB" dirty="0" err="1" smtClean="0"/>
              <a:t>natomy</a:t>
            </a:r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/>
          </a:p>
        </p:txBody>
      </p:sp>
      <p:graphicFrame>
        <p:nvGraphicFramePr>
          <p:cNvPr id="10" name="Object 9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234977"/>
              </p:ext>
            </p:extLst>
          </p:nvPr>
        </p:nvGraphicFramePr>
        <p:xfrm>
          <a:off x="4737100" y="1879600"/>
          <a:ext cx="1848585" cy="566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" name="Packager Shell Object" showAsIcon="1" r:id="rId4" imgW="2237400" imgH="685440" progId="Package">
                  <p:embed/>
                </p:oleObj>
              </mc:Choice>
              <mc:Fallback>
                <p:oleObj name="Packager Shell Object" showAsIcon="1" r:id="rId4" imgW="223740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37100" y="1879600"/>
                        <a:ext cx="1848585" cy="566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8078503"/>
              </p:ext>
            </p:extLst>
          </p:nvPr>
        </p:nvGraphicFramePr>
        <p:xfrm>
          <a:off x="4593675" y="5156200"/>
          <a:ext cx="1743625" cy="5667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9" name="Packager Shell Object" showAsIcon="1" r:id="rId6" imgW="2110320" imgH="685440" progId="Package">
                  <p:embed/>
                </p:oleObj>
              </mc:Choice>
              <mc:Fallback>
                <p:oleObj name="Packager Shell Object" showAsIcon="1" r:id="rId6" imgW="211032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93675" y="5156200"/>
                        <a:ext cx="1743625" cy="5667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7" r="7129"/>
          <a:stretch/>
        </p:blipFill>
        <p:spPr>
          <a:xfrm>
            <a:off x="7059700" y="1901591"/>
            <a:ext cx="3240000" cy="428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562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>
              <a:lnSpc>
                <a:spcPct val="100000"/>
              </a:lnSpc>
            </a:pPr>
            <a:r>
              <a:rPr lang="en-GB" dirty="0" smtClean="0">
                <a:cs typeface="Verdana"/>
              </a:rPr>
              <a:t>Automatic </a:t>
            </a:r>
            <a:r>
              <a:rPr lang="en-GB" dirty="0">
                <a:cs typeface="Verdana"/>
              </a:rPr>
              <a:t>analysis (aa)</a:t>
            </a:r>
            <a:endParaRPr dirty="0">
              <a:cs typeface="Verdana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34670" y="1557546"/>
            <a:ext cx="9917430" cy="4609853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Data streams</a:t>
            </a:r>
            <a:r>
              <a:rPr lang="hu-HU" baseline="30000" dirty="0" smtClean="0"/>
              <a:t>1</a:t>
            </a:r>
            <a:endParaRPr lang="en-GB" baseline="30000" dirty="0" smtClean="0"/>
          </a:p>
          <a:p>
            <a:pPr lvl="1"/>
            <a:r>
              <a:rPr lang="en-GB" dirty="0"/>
              <a:t>Modules explicitly define their inputs and </a:t>
            </a:r>
            <a:r>
              <a:rPr lang="en-GB" dirty="0" smtClean="0"/>
              <a:t>outputs. </a:t>
            </a:r>
          </a:p>
          <a:p>
            <a:pPr marL="1043514" lvl="2" indent="0">
              <a:buNone/>
            </a:pPr>
            <a:r>
              <a:rPr lang="en-GB" dirty="0" smtClean="0"/>
              <a:t>e.g. (fragment </a:t>
            </a:r>
            <a:r>
              <a:rPr lang="en-GB" dirty="0"/>
              <a:t>from </a:t>
            </a:r>
            <a:r>
              <a:rPr lang="en-GB" dirty="0" smtClean="0"/>
              <a:t>aamod_realignunwarp.xml)</a:t>
            </a:r>
            <a:endParaRPr lang="en-GB" dirty="0"/>
          </a:p>
          <a:p>
            <a:pPr marL="1565270" lvl="3" indent="0">
              <a:buNone/>
            </a:pPr>
            <a:r>
              <a:rPr lang="en-GB" sz="1600" dirty="0"/>
              <a:t>&lt;</a:t>
            </a:r>
            <a:r>
              <a:rPr lang="en-GB" sz="1600" dirty="0" err="1"/>
              <a:t>inputstreams</a:t>
            </a:r>
            <a:r>
              <a:rPr lang="en-GB" sz="1600" dirty="0"/>
              <a:t>&gt;</a:t>
            </a:r>
          </a:p>
          <a:p>
            <a:pPr marL="1565270" lvl="3" indent="0">
              <a:buNone/>
            </a:pPr>
            <a:r>
              <a:rPr lang="en-GB" sz="1600" dirty="0" smtClean="0"/>
              <a:t>	&lt;</a:t>
            </a:r>
            <a:r>
              <a:rPr lang="en-GB" sz="1600" dirty="0"/>
              <a:t>stream&gt;</a:t>
            </a:r>
            <a:r>
              <a:rPr lang="en-GB" sz="1600" dirty="0" err="1">
                <a:solidFill>
                  <a:srgbClr val="920049"/>
                </a:solidFill>
              </a:rPr>
              <a:t>epi</a:t>
            </a:r>
            <a:r>
              <a:rPr lang="en-GB" sz="1600" dirty="0"/>
              <a:t>&lt;/stream</a:t>
            </a:r>
            <a:r>
              <a:rPr lang="en-GB" sz="1600" dirty="0" smtClean="0"/>
              <a:t>&gt;			</a:t>
            </a:r>
            <a:r>
              <a:rPr lang="en-GB" sz="1600" dirty="0">
                <a:sym typeface="Wingdings" panose="05000000000000000000" pitchFamily="2" charset="2"/>
              </a:rPr>
              <a:t> </a:t>
            </a:r>
            <a:r>
              <a:rPr lang="en-GB" sz="1600" dirty="0"/>
              <a:t>Takes a set of EPI </a:t>
            </a:r>
            <a:r>
              <a:rPr lang="en-GB" sz="1600" dirty="0" smtClean="0"/>
              <a:t>volumes</a:t>
            </a:r>
            <a:endParaRPr lang="en-GB" sz="1600" dirty="0"/>
          </a:p>
          <a:p>
            <a:pPr marL="1565270" lvl="3" indent="0">
              <a:buNone/>
            </a:pPr>
            <a:r>
              <a:rPr lang="en-GB" sz="1600" dirty="0" smtClean="0"/>
              <a:t>	&lt;</a:t>
            </a:r>
            <a:r>
              <a:rPr lang="en-GB" sz="1600" dirty="0"/>
              <a:t>stream&gt;</a:t>
            </a:r>
            <a:r>
              <a:rPr lang="en-GB" sz="1600" dirty="0" err="1">
                <a:solidFill>
                  <a:srgbClr val="920049"/>
                </a:solidFill>
              </a:rPr>
              <a:t>fieldmap</a:t>
            </a:r>
            <a:r>
              <a:rPr lang="en-GB" sz="1600" dirty="0"/>
              <a:t>&lt;/stream&gt; </a:t>
            </a:r>
            <a:r>
              <a:rPr lang="en-GB" sz="1600" dirty="0" smtClean="0"/>
              <a:t>		</a:t>
            </a:r>
            <a:r>
              <a:rPr lang="en-GB" sz="1600" dirty="0" smtClean="0">
                <a:sym typeface="Wingdings" panose="05000000000000000000" pitchFamily="2" charset="2"/>
              </a:rPr>
              <a:t> and a </a:t>
            </a:r>
            <a:r>
              <a:rPr lang="en-GB" sz="1600" dirty="0" err="1" smtClean="0">
                <a:sym typeface="Wingdings" panose="05000000000000000000" pitchFamily="2" charset="2"/>
              </a:rPr>
              <a:t>fieldmap</a:t>
            </a:r>
            <a:r>
              <a:rPr lang="en-GB" sz="1600" dirty="0">
                <a:sym typeface="Wingdings" panose="05000000000000000000" pitchFamily="2" charset="2"/>
              </a:rPr>
              <a:t>;</a:t>
            </a:r>
            <a:endParaRPr lang="en-GB" sz="1600" dirty="0" smtClean="0"/>
          </a:p>
          <a:p>
            <a:pPr marL="1565270" lvl="3" indent="0">
              <a:buNone/>
            </a:pPr>
            <a:r>
              <a:rPr lang="en-GB" sz="1600" dirty="0" smtClean="0"/>
              <a:t>&lt;/</a:t>
            </a:r>
            <a:r>
              <a:rPr lang="en-GB" sz="1600" dirty="0" err="1"/>
              <a:t>inputstreams</a:t>
            </a:r>
            <a:r>
              <a:rPr lang="en-GB" sz="1600" dirty="0"/>
              <a:t>&gt;</a:t>
            </a:r>
          </a:p>
          <a:p>
            <a:pPr marL="1565270" lvl="3" indent="0">
              <a:buNone/>
            </a:pPr>
            <a:r>
              <a:rPr lang="en-GB" sz="1600" dirty="0"/>
              <a:t>&lt;</a:t>
            </a:r>
            <a:r>
              <a:rPr lang="en-GB" sz="1600" dirty="0" err="1"/>
              <a:t>outputstreams</a:t>
            </a:r>
            <a:r>
              <a:rPr lang="en-GB" sz="1600" dirty="0"/>
              <a:t>&gt;</a:t>
            </a:r>
          </a:p>
          <a:p>
            <a:pPr marL="1565270" lvl="3" indent="0">
              <a:buNone/>
            </a:pPr>
            <a:r>
              <a:rPr lang="en-GB" sz="1600" dirty="0" smtClean="0"/>
              <a:t>	&lt;</a:t>
            </a:r>
            <a:r>
              <a:rPr lang="en-GB" sz="1600" dirty="0"/>
              <a:t>stream&gt;</a:t>
            </a:r>
            <a:r>
              <a:rPr lang="en-GB" sz="1600" dirty="0" err="1">
                <a:solidFill>
                  <a:srgbClr val="920049"/>
                </a:solidFill>
              </a:rPr>
              <a:t>realignment_parameter</a:t>
            </a:r>
            <a:r>
              <a:rPr lang="en-GB" sz="1600" dirty="0"/>
              <a:t>&lt;/stream&gt;</a:t>
            </a:r>
            <a:r>
              <a:rPr lang="en-GB" sz="1600" dirty="0" smtClean="0"/>
              <a:t>	</a:t>
            </a:r>
            <a:r>
              <a:rPr lang="en-GB" sz="1600" dirty="0">
                <a:sym typeface="Wingdings" panose="05000000000000000000" pitchFamily="2" charset="2"/>
              </a:rPr>
              <a:t> </a:t>
            </a:r>
            <a:r>
              <a:rPr lang="en-GB" sz="1600" dirty="0"/>
              <a:t>produces </a:t>
            </a:r>
            <a:r>
              <a:rPr lang="en-GB" sz="1600" dirty="0" smtClean="0"/>
              <a:t>realignment parameters,</a:t>
            </a:r>
          </a:p>
          <a:p>
            <a:pPr marL="1565270" lvl="3" indent="0">
              <a:buNone/>
            </a:pPr>
            <a:r>
              <a:rPr lang="en-GB" sz="1600" dirty="0" smtClean="0"/>
              <a:t>	&lt;</a:t>
            </a:r>
            <a:r>
              <a:rPr lang="en-GB" sz="1600" dirty="0"/>
              <a:t>stream&gt;</a:t>
            </a:r>
            <a:r>
              <a:rPr lang="en-GB" sz="1600" dirty="0" err="1">
                <a:solidFill>
                  <a:srgbClr val="920049"/>
                </a:solidFill>
              </a:rPr>
              <a:t>epi</a:t>
            </a:r>
            <a:r>
              <a:rPr lang="en-GB" sz="1600" dirty="0"/>
              <a:t>&lt;/stream</a:t>
            </a:r>
            <a:r>
              <a:rPr lang="en-GB" sz="1600" dirty="0" smtClean="0"/>
              <a:t>&gt;			</a:t>
            </a:r>
            <a:r>
              <a:rPr lang="en-GB" sz="1600" dirty="0" smtClean="0">
                <a:sym typeface="Wingdings" panose="05000000000000000000" pitchFamily="2" charset="2"/>
              </a:rPr>
              <a:t> </a:t>
            </a:r>
            <a:r>
              <a:rPr lang="en-GB" sz="1600" dirty="0" smtClean="0"/>
              <a:t>another </a:t>
            </a:r>
            <a:r>
              <a:rPr lang="en-GB" sz="1600" dirty="0"/>
              <a:t>set of EPI </a:t>
            </a:r>
            <a:r>
              <a:rPr lang="en-GB" sz="1600" dirty="0" smtClean="0"/>
              <a:t>volumes</a:t>
            </a:r>
            <a:endParaRPr lang="en-GB" sz="1600" dirty="0"/>
          </a:p>
          <a:p>
            <a:pPr marL="1565270" lvl="3" indent="0">
              <a:buNone/>
            </a:pPr>
            <a:r>
              <a:rPr lang="en-GB" sz="1600" dirty="0" smtClean="0"/>
              <a:t>	&lt;</a:t>
            </a:r>
            <a:r>
              <a:rPr lang="en-GB" sz="1600" dirty="0"/>
              <a:t>stream&gt;</a:t>
            </a:r>
            <a:r>
              <a:rPr lang="en-GB" sz="1600" dirty="0" err="1">
                <a:solidFill>
                  <a:srgbClr val="920049"/>
                </a:solidFill>
              </a:rPr>
              <a:t>meanepi</a:t>
            </a:r>
            <a:r>
              <a:rPr lang="en-GB" sz="1600" dirty="0"/>
              <a:t>&lt;/stream</a:t>
            </a:r>
            <a:r>
              <a:rPr lang="en-GB" sz="1600" dirty="0" smtClean="0"/>
              <a:t>&gt;		</a:t>
            </a:r>
            <a:r>
              <a:rPr lang="en-GB" sz="1600" dirty="0" smtClean="0">
                <a:sym typeface="Wingdings" panose="05000000000000000000" pitchFamily="2" charset="2"/>
              </a:rPr>
              <a:t> </a:t>
            </a:r>
            <a:r>
              <a:rPr lang="en-GB" sz="1600" dirty="0"/>
              <a:t>and a mean EPI volume</a:t>
            </a:r>
          </a:p>
          <a:p>
            <a:pPr marL="1565270" lvl="3" indent="0">
              <a:buNone/>
            </a:pPr>
            <a:r>
              <a:rPr lang="en-GB" sz="1600" dirty="0"/>
              <a:t>&lt;/</a:t>
            </a:r>
            <a:r>
              <a:rPr lang="en-GB" sz="1600" dirty="0" err="1"/>
              <a:t>outputstreams</a:t>
            </a:r>
            <a:r>
              <a:rPr lang="en-GB" sz="1600" dirty="0" smtClean="0"/>
              <a:t>&gt;</a:t>
            </a:r>
            <a:endParaRPr lang="en-GB" sz="1600" dirty="0"/>
          </a:p>
          <a:p>
            <a:endParaRPr lang="en-GB" dirty="0" smtClean="0"/>
          </a:p>
          <a:p>
            <a:pPr lvl="1"/>
            <a:r>
              <a:rPr lang="en-GB" dirty="0" smtClean="0"/>
              <a:t>Provenance (flow of data) </a:t>
            </a:r>
            <a:r>
              <a:rPr lang="en-GB" dirty="0" smtClean="0">
                <a:sym typeface="Wingdings" panose="05000000000000000000" pitchFamily="2" charset="2"/>
              </a:rPr>
              <a:t></a:t>
            </a:r>
            <a:r>
              <a:rPr lang="en-GB" dirty="0" smtClean="0"/>
              <a:t> </a:t>
            </a:r>
            <a:r>
              <a:rPr lang="en-GB" dirty="0"/>
              <a:t>parallel </a:t>
            </a:r>
            <a:r>
              <a:rPr lang="en-GB" dirty="0" smtClean="0"/>
              <a:t>computing, report generating</a:t>
            </a:r>
            <a:endParaRPr lang="en-GB" dirty="0"/>
          </a:p>
          <a:p>
            <a:pPr lvl="1"/>
            <a:r>
              <a:rPr lang="en-GB" dirty="0"/>
              <a:t>Easy </a:t>
            </a:r>
            <a:r>
              <a:rPr lang="en-GB" dirty="0" smtClean="0"/>
              <a:t>reordering of the modules without </a:t>
            </a:r>
            <a:r>
              <a:rPr lang="en-GB" dirty="0"/>
              <a:t>worrying for </a:t>
            </a:r>
            <a:r>
              <a:rPr lang="en-GB" dirty="0" smtClean="0"/>
              <a:t>prefixes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aa-</a:t>
            </a:r>
            <a:r>
              <a:rPr lang="en-GB" dirty="0" err="1"/>
              <a:t>natomy</a:t>
            </a:r>
            <a:endParaRPr lang="en-GB" dirty="0"/>
          </a:p>
          <a:p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MRC | Medical Research Council</a:t>
            </a:r>
            <a:endParaRPr lang="en-GB"/>
          </a:p>
        </p:txBody>
      </p:sp>
      <p:graphicFrame>
        <p:nvGraphicFramePr>
          <p:cNvPr id="6" name="Object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3584186"/>
              </p:ext>
            </p:extLst>
          </p:nvPr>
        </p:nvGraphicFramePr>
        <p:xfrm>
          <a:off x="9004300" y="5654675"/>
          <a:ext cx="557213" cy="566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30" name="Packager Shell Object" showAsIcon="1" r:id="rId4" imgW="673920" imgH="685440" progId="Package">
                  <p:embed/>
                </p:oleObj>
              </mc:Choice>
              <mc:Fallback>
                <p:oleObj name="Packager Shell Object" showAsIcon="1" r:id="rId4" imgW="67392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004300" y="5654675"/>
                        <a:ext cx="557213" cy="566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ktum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2880214"/>
              </p:ext>
            </p:extLst>
          </p:nvPr>
        </p:nvGraphicFramePr>
        <p:xfrm>
          <a:off x="9537700" y="5613400"/>
          <a:ext cx="1095131" cy="6372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31" name="Packager Shell Object" showAsIcon="1" r:id="rId6" imgW="561600" imgH="326520" progId="Package">
                  <p:embed/>
                </p:oleObj>
              </mc:Choice>
              <mc:Fallback>
                <p:oleObj name="Packager Shell Object" showAsIcon="1" r:id="rId6" imgW="561600" imgH="326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537700" y="5613400"/>
                        <a:ext cx="1095131" cy="6372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8933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_CBSU">
  <a:themeElements>
    <a:clrScheme name="Elemi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2675</TotalTime>
  <Words>750</Words>
  <Application>Microsoft Office PowerPoint</Application>
  <PresentationFormat>Custom</PresentationFormat>
  <Paragraphs>249</Paragraphs>
  <Slides>13</Slides>
  <Notes>13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Verdana</vt:lpstr>
      <vt:lpstr>Wingdings</vt:lpstr>
      <vt:lpstr>PowerPoint_CBSU</vt:lpstr>
      <vt:lpstr>Packager Shell Object</vt:lpstr>
      <vt:lpstr>aa: the standardised pipeline for analysing (f)MRI data</vt:lpstr>
      <vt:lpstr>Challenge</vt:lpstr>
      <vt:lpstr>Solution – Automatic analysis (aa)</vt:lpstr>
      <vt:lpstr>Solution – Automatic analysis (aa)</vt:lpstr>
      <vt:lpstr>Automatic analysis (aa)</vt:lpstr>
      <vt:lpstr>Automatic analysis (aa)</vt:lpstr>
      <vt:lpstr>Automatic analysis (aa)</vt:lpstr>
      <vt:lpstr>Automatic analysis (aa)</vt:lpstr>
      <vt:lpstr>Automatic analysis (aa)</vt:lpstr>
      <vt:lpstr>Automatic analysis (aa)</vt:lpstr>
      <vt:lpstr>Automatic analysis (aa)</vt:lpstr>
      <vt:lpstr>Automatic analysis (aa)</vt:lpstr>
      <vt:lpstr>Info/Support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computing_pres2 [Compatibility Mode]</dc:title>
  <dc:creator>russell</dc:creator>
  <cp:lastModifiedBy>Tibor Auer</cp:lastModifiedBy>
  <cp:revision>707</cp:revision>
  <dcterms:created xsi:type="dcterms:W3CDTF">2013-04-03T12:11:13Z</dcterms:created>
  <dcterms:modified xsi:type="dcterms:W3CDTF">2016-04-12T17:02:24Z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2011-11-07T00:00:00Z</vt:filetime>
  </property>
  <property fmtid="{D5CDD505-2E9C-101B-9397-08002B2CF9AE}" pid="3" name="LastSaved">
    <vt:filetime>2013-04-03T00:00:00Z</vt:filetime>
  </property>
</Properties>
</file>